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326" r:id="rId2"/>
    <p:sldId id="311" r:id="rId3"/>
    <p:sldId id="287" r:id="rId4"/>
    <p:sldId id="343" r:id="rId5"/>
    <p:sldId id="345" r:id="rId6"/>
    <p:sldId id="327" r:id="rId7"/>
    <p:sldId id="275" r:id="rId8"/>
    <p:sldId id="290" r:id="rId9"/>
    <p:sldId id="302" r:id="rId10"/>
    <p:sldId id="303" r:id="rId11"/>
    <p:sldId id="328" r:id="rId12"/>
    <p:sldId id="284" r:id="rId13"/>
    <p:sldId id="344" r:id="rId14"/>
    <p:sldId id="297" r:id="rId15"/>
    <p:sldId id="293" r:id="rId16"/>
    <p:sldId id="334" r:id="rId17"/>
    <p:sldId id="295" r:id="rId18"/>
    <p:sldId id="335" r:id="rId19"/>
    <p:sldId id="294" r:id="rId20"/>
    <p:sldId id="336" r:id="rId21"/>
    <p:sldId id="296" r:id="rId22"/>
    <p:sldId id="308" r:id="rId23"/>
    <p:sldId id="338" r:id="rId24"/>
    <p:sldId id="312" r:id="rId25"/>
    <p:sldId id="329" r:id="rId26"/>
    <p:sldId id="313" r:id="rId27"/>
    <p:sldId id="314" r:id="rId28"/>
    <p:sldId id="315" r:id="rId29"/>
    <p:sldId id="316" r:id="rId30"/>
    <p:sldId id="317" r:id="rId31"/>
    <p:sldId id="318" r:id="rId32"/>
    <p:sldId id="319" r:id="rId33"/>
    <p:sldId id="322" r:id="rId34"/>
    <p:sldId id="333" r:id="rId35"/>
    <p:sldId id="340" r:id="rId36"/>
    <p:sldId id="320" r:id="rId37"/>
    <p:sldId id="330" r:id="rId38"/>
    <p:sldId id="321" r:id="rId39"/>
    <p:sldId id="331" r:id="rId40"/>
    <p:sldId id="324" r:id="rId41"/>
    <p:sldId id="332" r:id="rId42"/>
    <p:sldId id="325" r:id="rId43"/>
  </p:sldIdLst>
  <p:sldSz cx="12192000" cy="6858000"/>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2098" autoAdjust="0"/>
  </p:normalViewPr>
  <p:slideViewPr>
    <p:cSldViewPr snapToGrid="0" showGuides="1">
      <p:cViewPr varScale="1">
        <p:scale>
          <a:sx n="106" d="100"/>
          <a:sy n="106" d="100"/>
        </p:scale>
        <p:origin x="732" y="114"/>
      </p:cViewPr>
      <p:guideLst>
        <p:guide orient="horz" pos="2137"/>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1568C4-9F61-4953-A93D-D74809777719}" type="datetimeFigureOut">
              <a:rPr lang="zh-TW" altLang="en-US" smtClean="0"/>
              <a:t>2026/3/25</a:t>
            </a:fld>
            <a:endParaRPr lang="zh-TW" altLang="en-US"/>
          </a:p>
        </p:txBody>
      </p:sp>
      <p:sp>
        <p:nvSpPr>
          <p:cNvPr id="4" name="投影片圖像版面配置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129BE6-7F21-44B7-96C1-5631E8462E65}" type="slidenum">
              <a:rPr lang="zh-TW" altLang="en-US" smtClean="0"/>
              <a:t>‹#›</a:t>
            </a:fld>
            <a:endParaRPr lang="zh-TW" altLang="en-US"/>
          </a:p>
        </p:txBody>
      </p:sp>
    </p:spTree>
    <p:extLst>
      <p:ext uri="{BB962C8B-B14F-4D97-AF65-F5344CB8AC3E}">
        <p14:creationId xmlns:p14="http://schemas.microsoft.com/office/powerpoint/2010/main" val="12222920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1524000" y="1122363"/>
            <a:ext cx="9144000" cy="2387600"/>
          </a:xfrm>
        </p:spPr>
        <p:txBody>
          <a:bodyPr anchor="b"/>
          <a:lstStyle>
            <a:lvl1pPr algn="ctr">
              <a:defRPr sz="6000"/>
            </a:lvl1pPr>
          </a:lstStyle>
          <a:p>
            <a:r>
              <a:rPr lang="zh-TW" altLang="en-US"/>
              <a:t>按一下以編輯母片標題樣式</a:t>
            </a:r>
          </a:p>
        </p:txBody>
      </p:sp>
      <p:sp>
        <p:nvSpPr>
          <p:cNvPr id="3" name="副標題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8172F8C-DDFF-4E0D-AF28-9C9D1391E3C6}" type="datetime1">
              <a:rPr lang="zh-TW" altLang="en-US" smtClean="0"/>
              <a:t>2026/3/25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54B1E34-4B56-4D7B-B502-6C93ADB6714F}" type="slidenum">
              <a:rPr lang="zh-TW" altLang="en-US" smtClean="0"/>
              <a:t>‹#›</a:t>
            </a:fld>
            <a:endParaRPr lang="zh-TW" altLang="en-US"/>
          </a:p>
        </p:txBody>
      </p:sp>
    </p:spTree>
    <p:extLst>
      <p:ext uri="{BB962C8B-B14F-4D97-AF65-F5344CB8AC3E}">
        <p14:creationId xmlns:p14="http://schemas.microsoft.com/office/powerpoint/2010/main" val="2614915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F0D2F948-9499-400E-81E8-FCFA283FDCC5}" type="datetime1">
              <a:rPr lang="zh-TW" altLang="en-US" smtClean="0"/>
              <a:t>2026/3/25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54B1E34-4B56-4D7B-B502-6C93ADB6714F}" type="slidenum">
              <a:rPr lang="zh-TW" altLang="en-US" smtClean="0"/>
              <a:t>‹#›</a:t>
            </a:fld>
            <a:endParaRPr lang="zh-TW" altLang="en-US"/>
          </a:p>
        </p:txBody>
      </p:sp>
    </p:spTree>
    <p:extLst>
      <p:ext uri="{BB962C8B-B14F-4D97-AF65-F5344CB8AC3E}">
        <p14:creationId xmlns:p14="http://schemas.microsoft.com/office/powerpoint/2010/main" val="19887609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831850" y="1709738"/>
            <a:ext cx="10515600" cy="2852737"/>
          </a:xfrm>
        </p:spPr>
        <p:txBody>
          <a:bodyPr anchor="b"/>
          <a:lstStyle>
            <a:lvl1pPr>
              <a:defRPr sz="6000"/>
            </a:lvl1pPr>
          </a:lstStyle>
          <a:p>
            <a:r>
              <a:rPr lang="zh-TW" altLang="en-US"/>
              <a:t>按一下以編輯母片標題樣式</a:t>
            </a:r>
          </a:p>
        </p:txBody>
      </p:sp>
      <p:sp>
        <p:nvSpPr>
          <p:cNvPr id="3" name="文字版面配置區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a:t>編輯母片文字樣式</a:t>
            </a:r>
          </a:p>
        </p:txBody>
      </p:sp>
      <p:sp>
        <p:nvSpPr>
          <p:cNvPr id="4" name="日期版面配置區 3"/>
          <p:cNvSpPr>
            <a:spLocks noGrp="1"/>
          </p:cNvSpPr>
          <p:nvPr>
            <p:ph type="dt" sz="half" idx="10"/>
          </p:nvPr>
        </p:nvSpPr>
        <p:spPr/>
        <p:txBody>
          <a:bodyPr/>
          <a:lstStyle/>
          <a:p>
            <a:fld id="{0B70A910-8E48-4472-AB89-D182521AFEAA}" type="datetime1">
              <a:rPr lang="zh-TW" altLang="en-US" smtClean="0"/>
              <a:t>2026/3/25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54B1E34-4B56-4D7B-B502-6C93ADB6714F}" type="slidenum">
              <a:rPr lang="zh-TW" altLang="en-US" smtClean="0"/>
              <a:t>‹#›</a:t>
            </a:fld>
            <a:endParaRPr lang="zh-TW" altLang="en-US"/>
          </a:p>
        </p:txBody>
      </p:sp>
    </p:spTree>
    <p:extLst>
      <p:ext uri="{BB962C8B-B14F-4D97-AF65-F5344CB8AC3E}">
        <p14:creationId xmlns:p14="http://schemas.microsoft.com/office/powerpoint/2010/main" val="35831833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838200" y="1825625"/>
            <a:ext cx="5181600" cy="435133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72200" y="1825625"/>
            <a:ext cx="5181600" cy="435133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739E728-099F-48CF-806A-A78CA23CD73E}" type="datetime1">
              <a:rPr lang="zh-TW" altLang="en-US" smtClean="0"/>
              <a:t>2026/3/25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154B1E34-4B56-4D7B-B502-6C93ADB6714F}" type="slidenum">
              <a:rPr lang="zh-TW" altLang="en-US" smtClean="0"/>
              <a:t>‹#›</a:t>
            </a:fld>
            <a:endParaRPr lang="zh-TW" altLang="en-US"/>
          </a:p>
        </p:txBody>
      </p:sp>
    </p:spTree>
    <p:extLst>
      <p:ext uri="{BB962C8B-B14F-4D97-AF65-F5344CB8AC3E}">
        <p14:creationId xmlns:p14="http://schemas.microsoft.com/office/powerpoint/2010/main" val="11066152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839788" y="365125"/>
            <a:ext cx="10515600" cy="1325563"/>
          </a:xfrm>
        </p:spPr>
        <p:txBody>
          <a:bodyPr/>
          <a:lstStyle/>
          <a:p>
            <a:r>
              <a:rPr lang="zh-TW" altLang="en-US"/>
              <a:t>按一下以編輯母片標題樣式</a:t>
            </a:r>
          </a:p>
        </p:txBody>
      </p:sp>
      <p:sp>
        <p:nvSpPr>
          <p:cNvPr id="3" name="文字版面配置區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4" name="內容版面配置區 3"/>
          <p:cNvSpPr>
            <a:spLocks noGrp="1"/>
          </p:cNvSpPr>
          <p:nvPr>
            <p:ph sz="half" idx="2"/>
          </p:nvPr>
        </p:nvSpPr>
        <p:spPr>
          <a:xfrm>
            <a:off x="839788" y="2505075"/>
            <a:ext cx="5157787" cy="368458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6" name="內容版面配置區 5"/>
          <p:cNvSpPr>
            <a:spLocks noGrp="1"/>
          </p:cNvSpPr>
          <p:nvPr>
            <p:ph sz="quarter" idx="4"/>
          </p:nvPr>
        </p:nvSpPr>
        <p:spPr>
          <a:xfrm>
            <a:off x="6172200" y="2505075"/>
            <a:ext cx="5183188" cy="368458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100CE08-5CB2-45C7-A182-30F248521759}" type="datetime1">
              <a:rPr lang="zh-TW" altLang="en-US" smtClean="0"/>
              <a:t>2026/3/25</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154B1E34-4B56-4D7B-B502-6C93ADB6714F}" type="slidenum">
              <a:rPr lang="zh-TW" altLang="en-US" smtClean="0"/>
              <a:t>‹#›</a:t>
            </a:fld>
            <a:endParaRPr lang="zh-TW" altLang="en-US"/>
          </a:p>
        </p:txBody>
      </p:sp>
    </p:spTree>
    <p:extLst>
      <p:ext uri="{BB962C8B-B14F-4D97-AF65-F5344CB8AC3E}">
        <p14:creationId xmlns:p14="http://schemas.microsoft.com/office/powerpoint/2010/main" val="2406647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71E729C-8409-4BA6-81EC-F7BD68FEFE3A}" type="datetime1">
              <a:rPr lang="zh-TW" altLang="en-US" smtClean="0"/>
              <a:t>2026/3/25</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154B1E34-4B56-4D7B-B502-6C93ADB6714F}" type="slidenum">
              <a:rPr lang="zh-TW" altLang="en-US" smtClean="0"/>
              <a:t>‹#›</a:t>
            </a:fld>
            <a:endParaRPr lang="zh-TW" altLang="en-US"/>
          </a:p>
        </p:txBody>
      </p:sp>
    </p:spTree>
    <p:extLst>
      <p:ext uri="{BB962C8B-B14F-4D97-AF65-F5344CB8AC3E}">
        <p14:creationId xmlns:p14="http://schemas.microsoft.com/office/powerpoint/2010/main" val="24467367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19A488BE-5268-43E0-9D9D-E6F9B8DE907D}" type="datetime1">
              <a:rPr lang="zh-TW" altLang="en-US" smtClean="0"/>
              <a:t>2026/3/25</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154B1E34-4B56-4D7B-B502-6C93ADB6714F}" type="slidenum">
              <a:rPr lang="zh-TW" altLang="en-US" smtClean="0"/>
              <a:t>‹#›</a:t>
            </a:fld>
            <a:endParaRPr lang="zh-TW" altLang="en-US"/>
          </a:p>
        </p:txBody>
      </p:sp>
    </p:spTree>
    <p:extLst>
      <p:ext uri="{BB962C8B-B14F-4D97-AF65-F5344CB8AC3E}">
        <p14:creationId xmlns:p14="http://schemas.microsoft.com/office/powerpoint/2010/main" val="3825837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839788" y="457200"/>
            <a:ext cx="3932237" cy="1600200"/>
          </a:xfrm>
        </p:spPr>
        <p:txBody>
          <a:bodyPr anchor="b"/>
          <a:lstStyle>
            <a:lvl1pPr>
              <a:defRPr sz="3200"/>
            </a:lvl1pPr>
          </a:lstStyle>
          <a:p>
            <a:r>
              <a:rPr lang="zh-TW" altLang="en-US"/>
              <a:t>按一下以編輯母片標題樣式</a:t>
            </a:r>
          </a:p>
        </p:txBody>
      </p:sp>
      <p:sp>
        <p:nvSpPr>
          <p:cNvPr id="3" name="內容版面配置區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編輯母片文字樣式</a:t>
            </a:r>
          </a:p>
        </p:txBody>
      </p:sp>
      <p:sp>
        <p:nvSpPr>
          <p:cNvPr id="5" name="日期版面配置區 4"/>
          <p:cNvSpPr>
            <a:spLocks noGrp="1"/>
          </p:cNvSpPr>
          <p:nvPr>
            <p:ph type="dt" sz="half" idx="10"/>
          </p:nvPr>
        </p:nvSpPr>
        <p:spPr/>
        <p:txBody>
          <a:bodyPr/>
          <a:lstStyle/>
          <a:p>
            <a:fld id="{3BAFC6DF-05B2-470F-B508-188A3DB1B04F}" type="datetime1">
              <a:rPr lang="zh-TW" altLang="en-US" smtClean="0"/>
              <a:t>2026/3/25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154B1E34-4B56-4D7B-B502-6C93ADB6714F}" type="slidenum">
              <a:rPr lang="zh-TW" altLang="en-US" smtClean="0"/>
              <a:t>‹#›</a:t>
            </a:fld>
            <a:endParaRPr lang="zh-TW" altLang="en-US"/>
          </a:p>
        </p:txBody>
      </p:sp>
    </p:spTree>
    <p:extLst>
      <p:ext uri="{BB962C8B-B14F-4D97-AF65-F5344CB8AC3E}">
        <p14:creationId xmlns:p14="http://schemas.microsoft.com/office/powerpoint/2010/main" val="3825859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839788" y="457200"/>
            <a:ext cx="3932237" cy="1600200"/>
          </a:xfrm>
        </p:spPr>
        <p:txBody>
          <a:bodyPr anchor="b"/>
          <a:lstStyle>
            <a:lvl1pPr>
              <a:defRPr sz="3200"/>
            </a:lvl1pPr>
          </a:lstStyle>
          <a:p>
            <a:r>
              <a:rPr lang="zh-TW" altLang="en-US"/>
              <a:t>按一下以編輯母片標題樣式</a:t>
            </a:r>
          </a:p>
        </p:txBody>
      </p:sp>
      <p:sp>
        <p:nvSpPr>
          <p:cNvPr id="3" name="圖片版面配置區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編輯母片文字樣式</a:t>
            </a:r>
          </a:p>
        </p:txBody>
      </p:sp>
      <p:sp>
        <p:nvSpPr>
          <p:cNvPr id="5" name="日期版面配置區 4"/>
          <p:cNvSpPr>
            <a:spLocks noGrp="1"/>
          </p:cNvSpPr>
          <p:nvPr>
            <p:ph type="dt" sz="half" idx="10"/>
          </p:nvPr>
        </p:nvSpPr>
        <p:spPr/>
        <p:txBody>
          <a:bodyPr/>
          <a:lstStyle/>
          <a:p>
            <a:fld id="{8A0C55F4-5D4D-441B-975C-E8E268F51510}" type="datetime1">
              <a:rPr lang="zh-TW" altLang="en-US" smtClean="0"/>
              <a:t>2026/3/25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154B1E34-4B56-4D7B-B502-6C93ADB6714F}" type="slidenum">
              <a:rPr lang="zh-TW" altLang="en-US" smtClean="0"/>
              <a:t>‹#›</a:t>
            </a:fld>
            <a:endParaRPr lang="zh-TW" altLang="en-US"/>
          </a:p>
        </p:txBody>
      </p:sp>
    </p:spTree>
    <p:extLst>
      <p:ext uri="{BB962C8B-B14F-4D97-AF65-F5344CB8AC3E}">
        <p14:creationId xmlns:p14="http://schemas.microsoft.com/office/powerpoint/2010/main" val="27284187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E34F3446-8310-49F6-9EF7-7734A56AFBD2}" type="datetime1">
              <a:rPr lang="zh-TW" altLang="en-US" smtClean="0"/>
              <a:t>2026/3/25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54B1E34-4B56-4D7B-B502-6C93ADB6714F}" type="slidenum">
              <a:rPr lang="zh-TW" altLang="en-US" smtClean="0"/>
              <a:t>‹#›</a:t>
            </a:fld>
            <a:endParaRPr lang="zh-TW" altLang="en-US"/>
          </a:p>
        </p:txBody>
      </p:sp>
    </p:spTree>
    <p:extLst>
      <p:ext uri="{BB962C8B-B14F-4D97-AF65-F5344CB8AC3E}">
        <p14:creationId xmlns:p14="http://schemas.microsoft.com/office/powerpoint/2010/main" val="39512265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724900" y="365125"/>
            <a:ext cx="2628900" cy="5811838"/>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838200" y="365125"/>
            <a:ext cx="7734300" cy="5811838"/>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9E80EDF-A26A-4DAA-A74F-8A6388E7ED7B}" type="datetime1">
              <a:rPr lang="zh-TW" altLang="en-US" smtClean="0"/>
              <a:t>2026/3/25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54B1E34-4B56-4D7B-B502-6C93ADB6714F}" type="slidenum">
              <a:rPr lang="zh-TW" altLang="en-US" smtClean="0"/>
              <a:t>‹#›</a:t>
            </a:fld>
            <a:endParaRPr lang="zh-TW" altLang="en-US"/>
          </a:p>
        </p:txBody>
      </p:sp>
    </p:spTree>
    <p:extLst>
      <p:ext uri="{BB962C8B-B14F-4D97-AF65-F5344CB8AC3E}">
        <p14:creationId xmlns:p14="http://schemas.microsoft.com/office/powerpoint/2010/main" val="5734013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EF2BBC-DCFC-4B03-8D69-4019FCC09863}" type="datetime1">
              <a:rPr lang="zh-TW" altLang="en-US" smtClean="0"/>
              <a:t>2026/3/25</a:t>
            </a:fld>
            <a:endParaRPr lang="zh-TW" altLang="en-US"/>
          </a:p>
        </p:txBody>
      </p:sp>
      <p:sp>
        <p:nvSpPr>
          <p:cNvPr id="5" name="頁尾版面配置區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4B1E34-4B56-4D7B-B502-6C93ADB6714F}" type="slidenum">
              <a:rPr lang="zh-TW" altLang="en-US" smtClean="0"/>
              <a:t>‹#›</a:t>
            </a:fld>
            <a:endParaRPr lang="zh-TW" altLang="en-US"/>
          </a:p>
        </p:txBody>
      </p:sp>
    </p:spTree>
    <p:extLst>
      <p:ext uri="{BB962C8B-B14F-4D97-AF65-F5344CB8AC3E}">
        <p14:creationId xmlns:p14="http://schemas.microsoft.com/office/powerpoint/2010/main" val="9084151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a:extLst>
              <a:ext uri="{FF2B5EF4-FFF2-40B4-BE49-F238E27FC236}">
                <a16:creationId xmlns:a16="http://schemas.microsoft.com/office/drawing/2014/main" id="{51E7C6BE-E2D1-BBBB-4A3A-1F8A7903F9B0}"/>
              </a:ext>
            </a:extLst>
          </p:cNvPr>
          <p:cNvPicPr>
            <a:picLocks noChangeAspect="1"/>
          </p:cNvPicPr>
          <p:nvPr/>
        </p:nvPicPr>
        <p:blipFill rotWithShape="1">
          <a:blip r:embed="rId2">
            <a:extLst>
              <a:ext uri="{28A0092B-C50C-407E-A947-70E740481C1C}">
                <a14:useLocalDpi xmlns:a14="http://schemas.microsoft.com/office/drawing/2010/main" val="0"/>
              </a:ext>
            </a:extLst>
          </a:blip>
          <a:srcRect b="18335"/>
          <a:stretch/>
        </p:blipFill>
        <p:spPr>
          <a:xfrm>
            <a:off x="0" y="-1"/>
            <a:ext cx="12191999" cy="6858001"/>
          </a:xfrm>
          <a:prstGeom prst="rect">
            <a:avLst/>
          </a:prstGeom>
        </p:spPr>
      </p:pic>
      <p:sp>
        <p:nvSpPr>
          <p:cNvPr id="6" name="文字方塊 5">
            <a:extLst>
              <a:ext uri="{FF2B5EF4-FFF2-40B4-BE49-F238E27FC236}">
                <a16:creationId xmlns:a16="http://schemas.microsoft.com/office/drawing/2014/main" id="{2E90E2D8-8E31-7CA1-C384-961C9DEB1A91}"/>
              </a:ext>
            </a:extLst>
          </p:cNvPr>
          <p:cNvSpPr txBox="1"/>
          <p:nvPr/>
        </p:nvSpPr>
        <p:spPr>
          <a:xfrm>
            <a:off x="283992" y="5882136"/>
            <a:ext cx="9622008" cy="502702"/>
          </a:xfrm>
          <a:prstGeom prst="rect">
            <a:avLst/>
          </a:prstGeom>
          <a:noFill/>
        </p:spPr>
        <p:txBody>
          <a:bodyPr wrap="square">
            <a:spAutoFit/>
          </a:bodyPr>
          <a:lstStyle/>
          <a:p>
            <a:pPr>
              <a:lnSpc>
                <a:spcPts val="3200"/>
              </a:lnSpc>
              <a:buClr>
                <a:srgbClr val="373637"/>
              </a:buClr>
              <a:buSzPct val="47000"/>
            </a:pPr>
            <a:r>
              <a:rPr lang="zh-TW" altLang="en-US" sz="2800" b="1" dirty="0">
                <a:latin typeface="Calibri" panose="020F0502020204030204" pitchFamily="34" charset="0"/>
                <a:ea typeface="Microsoft YaHei" panose="020B0503020204020204" pitchFamily="34" charset="-122"/>
              </a:rPr>
              <a:t>團隊成員：</a:t>
            </a:r>
          </a:p>
        </p:txBody>
      </p:sp>
    </p:spTree>
    <p:extLst>
      <p:ext uri="{BB962C8B-B14F-4D97-AF65-F5344CB8AC3E}">
        <p14:creationId xmlns:p14="http://schemas.microsoft.com/office/powerpoint/2010/main" val="3542643424"/>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FBC5F590-53BC-1B4E-96AA-99401B5646AA}"/>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團隊介紹</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640663526"/>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C182A30B-0232-EC41-D730-763D7B6D9EB2}"/>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臨床情境 </a:t>
            </a:r>
            <a:r>
              <a:rPr lang="en-US" altLang="zh-TW" sz="4800" b="1" dirty="0">
                <a:solidFill>
                  <a:schemeClr val="bg1"/>
                </a:solidFill>
                <a:latin typeface="Microsoft YaHei" panose="020B0503020204020204" pitchFamily="34" charset="-122"/>
                <a:ea typeface="Microsoft YaHei" panose="020B0503020204020204" pitchFamily="34" charset="-122"/>
              </a:rPr>
              <a:t>(</a:t>
            </a:r>
            <a:r>
              <a:rPr lang="zh-TW" altLang="en-US" sz="4800" b="1" dirty="0">
                <a:solidFill>
                  <a:schemeClr val="bg1"/>
                </a:solidFill>
                <a:latin typeface="Microsoft YaHei" panose="020B0503020204020204" pitchFamily="34" charset="-122"/>
                <a:ea typeface="Microsoft YaHei" panose="020B0503020204020204" pitchFamily="34" charset="-122"/>
              </a:rPr>
              <a:t>一</a:t>
            </a:r>
            <a:r>
              <a:rPr lang="en-US" altLang="zh-TW" sz="4800" b="1" dirty="0">
                <a:solidFill>
                  <a:schemeClr val="bg1"/>
                </a:solidFill>
                <a:latin typeface="Microsoft YaHei" panose="020B0503020204020204" pitchFamily="34" charset="-122"/>
                <a:ea typeface="Microsoft YaHei" panose="020B0503020204020204" pitchFamily="34" charset="-122"/>
              </a:rPr>
              <a:t>)</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sp>
        <p:nvSpPr>
          <p:cNvPr id="2" name="矩形 1"/>
          <p:cNvSpPr/>
          <p:nvPr/>
        </p:nvSpPr>
        <p:spPr>
          <a:xfrm>
            <a:off x="715220" y="1596517"/>
            <a:ext cx="10773624" cy="4524315"/>
          </a:xfrm>
          <a:prstGeom prst="rect">
            <a:avLst/>
          </a:prstGeom>
        </p:spPr>
        <p:txBody>
          <a:bodyPr wrap="square">
            <a:spAutoFit/>
          </a:bodyPr>
          <a:lstStyle/>
          <a:p>
            <a:r>
              <a:rPr lang="zh-TW" altLang="en-US" sz="2400" dirty="0">
                <a:latin typeface="Microsoft YaHei" panose="020B0503020204020204" pitchFamily="34" charset="-122"/>
                <a:ea typeface="Microsoft YaHei" panose="020B0503020204020204" pitchFamily="34" charset="-122"/>
              </a:rPr>
              <a:t>        </a:t>
            </a:r>
            <a:r>
              <a:rPr lang="en-US" altLang="zh-TW" sz="2400" dirty="0">
                <a:latin typeface="Microsoft YaHei" panose="020B0503020204020204" pitchFamily="34" charset="-122"/>
                <a:ea typeface="Microsoft YaHei" panose="020B0503020204020204" pitchFamily="34" charset="-122"/>
              </a:rPr>
              <a:t>75 </a:t>
            </a:r>
            <a:r>
              <a:rPr lang="zh-TW" altLang="en-US" sz="2400" dirty="0">
                <a:latin typeface="Microsoft YaHei" panose="020B0503020204020204" pitchFamily="34" charset="-122"/>
                <a:ea typeface="Microsoft YaHei" panose="020B0503020204020204" pitchFamily="34" charset="-122"/>
              </a:rPr>
              <a:t>歲張太太 ，長期患有糖尿病，腎臟也不太好。某一天，她不小心在浴室滑倒，送到急診室後，診斷是左邊股骨頸骨折（</a:t>
            </a:r>
            <a:r>
              <a:rPr lang="en-US" altLang="zh-TW" sz="2400" dirty="0">
                <a:latin typeface="Microsoft YaHei" panose="020B0503020204020204" pitchFamily="34" charset="-122"/>
                <a:ea typeface="Microsoft YaHei" panose="020B0503020204020204" pitchFamily="34" charset="-122"/>
              </a:rPr>
              <a:t>femoral neck fracture</a:t>
            </a:r>
            <a:r>
              <a:rPr lang="zh-TW" altLang="en-US" sz="2400" dirty="0">
                <a:latin typeface="Microsoft YaHei" panose="020B0503020204020204" pitchFamily="34" charset="-122"/>
                <a:ea typeface="Microsoft YaHei" panose="020B0503020204020204" pitchFamily="34" charset="-122"/>
              </a:rPr>
              <a:t>）。幸運的是，在接受人工半臗關節置換，配合適當的復健，逐漸恢復行走功能。在骨科治療的過程中，醫師幫她安排骨質密度檢查，發現有骨質疏鬆症（</a:t>
            </a:r>
            <a:r>
              <a:rPr lang="en-US" altLang="zh-TW" sz="2400" dirty="0">
                <a:latin typeface="Microsoft YaHei" panose="020B0503020204020204" pitchFamily="34" charset="-122"/>
                <a:ea typeface="Microsoft YaHei" panose="020B0503020204020204" pitchFamily="34" charset="-122"/>
              </a:rPr>
              <a:t>T-score = -2.6</a:t>
            </a:r>
            <a:r>
              <a:rPr lang="zh-TW" altLang="en-US" sz="2400" dirty="0">
                <a:latin typeface="Microsoft YaHei" panose="020B0503020204020204" pitchFamily="34" charset="-122"/>
                <a:ea typeface="Microsoft YaHei" panose="020B0503020204020204" pitchFamily="34" charset="-122"/>
              </a:rPr>
              <a:t>），醫師建議可使用抗骨流失藥物（</a:t>
            </a:r>
            <a:r>
              <a:rPr lang="en-US" altLang="zh-TW" sz="2400" dirty="0">
                <a:latin typeface="Microsoft YaHei" panose="020B0503020204020204" pitchFamily="34" charset="-122"/>
                <a:ea typeface="Microsoft YaHei" panose="020B0503020204020204" pitchFamily="34" charset="-122"/>
              </a:rPr>
              <a:t>Antiresorptive agent</a:t>
            </a:r>
            <a:r>
              <a:rPr lang="zh-TW" altLang="en-US" sz="2400" dirty="0">
                <a:latin typeface="Microsoft YaHei" panose="020B0503020204020204" pitchFamily="34" charset="-122"/>
                <a:ea typeface="Microsoft YaHei" panose="020B0503020204020204" pitchFamily="34" charset="-122"/>
              </a:rPr>
              <a:t>）來治療骨質疏鬆症。</a:t>
            </a:r>
          </a:p>
          <a:p>
            <a:r>
              <a:rPr lang="zh-TW" altLang="en-US" sz="2400" dirty="0">
                <a:latin typeface="Microsoft YaHei" panose="020B0503020204020204" pitchFamily="34" charset="-122"/>
                <a:ea typeface="Microsoft YaHei" panose="020B0503020204020204" pitchFamily="34" charset="-122"/>
              </a:rPr>
              <a:t>        家屬聽說骨鬆藥物會影響腎功能，而且併發症也不少。想知道什麼樣的骨鬆藥物最適合。如果只吃鈣片跟維生素Ｄ可以嗎？做運動有用嗎？什麼樣的運動比較適合，可增進骨質，預防跌倒呢？</a:t>
            </a:r>
          </a:p>
          <a:p>
            <a:r>
              <a:rPr lang="zh-TW" altLang="en-US" sz="2400" dirty="0">
                <a:latin typeface="Microsoft YaHei" panose="020B0503020204020204" pitchFamily="34" charset="-122"/>
                <a:ea typeface="Microsoft YaHei" panose="020B0503020204020204" pitchFamily="34" charset="-122"/>
              </a:rPr>
              <a:t>        女兒看媽媽跌倒很擔心，雖然她自己今年才 </a:t>
            </a:r>
            <a:r>
              <a:rPr lang="en-US" altLang="zh-TW" sz="2400" dirty="0">
                <a:latin typeface="Microsoft YaHei" panose="020B0503020204020204" pitchFamily="34" charset="-122"/>
                <a:ea typeface="Microsoft YaHei" panose="020B0503020204020204" pitchFamily="34" charset="-122"/>
              </a:rPr>
              <a:t>40 </a:t>
            </a:r>
            <a:r>
              <a:rPr lang="zh-TW" altLang="en-US" sz="2400" dirty="0">
                <a:latin typeface="Microsoft YaHei" panose="020B0503020204020204" pitchFamily="34" charset="-122"/>
                <a:ea typeface="Microsoft YaHei" panose="020B0503020204020204" pitchFamily="34" charset="-122"/>
              </a:rPr>
              <a:t>歲，也想知道如果提早補充鈣片及維生素</a:t>
            </a:r>
            <a:r>
              <a:rPr lang="en-US" altLang="zh-TW" sz="2400" dirty="0">
                <a:latin typeface="Microsoft YaHei" panose="020B0503020204020204" pitchFamily="34" charset="-122"/>
                <a:ea typeface="Microsoft YaHei" panose="020B0503020204020204" pitchFamily="34" charset="-122"/>
              </a:rPr>
              <a:t>D</a:t>
            </a:r>
            <a:r>
              <a:rPr lang="zh-TW" altLang="en-US" sz="2400" dirty="0">
                <a:latin typeface="Microsoft YaHei" panose="020B0503020204020204" pitchFamily="34" charset="-122"/>
                <a:ea typeface="Microsoft YaHei" panose="020B0503020204020204" pitchFamily="34" charset="-122"/>
              </a:rPr>
              <a:t>，是不是能有效增加骨質，進而預防骨折呢？還是有其他治療的選項呢？</a:t>
            </a:r>
            <a:endParaRPr lang="zh-TW" altLang="zh-TW" sz="2400" dirty="0">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2437786491"/>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C182A30B-0232-EC41-D730-763D7B6D9EB2}"/>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臨床情境 </a:t>
            </a:r>
            <a:r>
              <a:rPr lang="en-US" altLang="zh-TW" sz="4800" b="1" dirty="0">
                <a:solidFill>
                  <a:schemeClr val="bg1"/>
                </a:solidFill>
                <a:latin typeface="Microsoft YaHei" panose="020B0503020204020204" pitchFamily="34" charset="-122"/>
                <a:ea typeface="Microsoft YaHei" panose="020B0503020204020204" pitchFamily="34" charset="-122"/>
              </a:rPr>
              <a:t>(</a:t>
            </a:r>
            <a:r>
              <a:rPr lang="zh-TW" altLang="en-US" sz="4800" b="1" dirty="0">
                <a:solidFill>
                  <a:schemeClr val="bg1"/>
                </a:solidFill>
                <a:latin typeface="Microsoft YaHei" panose="020B0503020204020204" pitchFamily="34" charset="-122"/>
                <a:ea typeface="Microsoft YaHei" panose="020B0503020204020204" pitchFamily="34" charset="-122"/>
              </a:rPr>
              <a:t>二</a:t>
            </a:r>
            <a:r>
              <a:rPr lang="en-US" altLang="zh-TW" sz="4800" b="1" dirty="0">
                <a:solidFill>
                  <a:schemeClr val="bg1"/>
                </a:solidFill>
                <a:latin typeface="Microsoft YaHei" panose="020B0503020204020204" pitchFamily="34" charset="-122"/>
                <a:ea typeface="Microsoft YaHei" panose="020B0503020204020204" pitchFamily="34" charset="-122"/>
              </a:rPr>
              <a:t>)</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sp>
        <p:nvSpPr>
          <p:cNvPr id="2" name="矩形 1"/>
          <p:cNvSpPr/>
          <p:nvPr/>
        </p:nvSpPr>
        <p:spPr>
          <a:xfrm>
            <a:off x="708186" y="1666856"/>
            <a:ext cx="10773624" cy="3785652"/>
          </a:xfrm>
          <a:prstGeom prst="rect">
            <a:avLst/>
          </a:prstGeom>
        </p:spPr>
        <p:txBody>
          <a:bodyPr wrap="square">
            <a:spAutoFit/>
          </a:bodyPr>
          <a:lstStyle/>
          <a:p>
            <a:r>
              <a:rPr lang="zh-TW" altLang="en-US" sz="2400" dirty="0">
                <a:latin typeface="Microsoft YaHei" panose="020B0503020204020204" pitchFamily="34" charset="-122"/>
                <a:ea typeface="Microsoft YaHei" panose="020B0503020204020204" pitchFamily="34" charset="-122"/>
              </a:rPr>
              <a:t>        </a:t>
            </a:r>
            <a:r>
              <a:rPr lang="en-US" altLang="zh-TW" sz="2400" dirty="0">
                <a:latin typeface="Microsoft YaHei" panose="020B0503020204020204" pitchFamily="34" charset="-122"/>
                <a:ea typeface="Microsoft YaHei" panose="020B0503020204020204" pitchFamily="34" charset="-122"/>
              </a:rPr>
              <a:t>58 </a:t>
            </a:r>
            <a:r>
              <a:rPr lang="zh-TW" altLang="en-US" sz="2400" dirty="0">
                <a:latin typeface="Microsoft YaHei" panose="020B0503020204020204" pitchFamily="34" charset="-122"/>
                <a:ea typeface="Microsoft YaHei" panose="020B0503020204020204" pitchFamily="34" charset="-122"/>
              </a:rPr>
              <a:t>歲黃先生罹患第二型糖尿病已 </a:t>
            </a:r>
            <a:r>
              <a:rPr lang="en-US" altLang="zh-TW" sz="2400" dirty="0">
                <a:latin typeface="Microsoft YaHei" panose="020B0503020204020204" pitchFamily="34" charset="-122"/>
                <a:ea typeface="Microsoft YaHei" panose="020B0503020204020204" pitchFamily="34" charset="-122"/>
              </a:rPr>
              <a:t>10 </a:t>
            </a:r>
            <a:r>
              <a:rPr lang="zh-TW" altLang="en-US" sz="2400" dirty="0">
                <a:latin typeface="Microsoft YaHei" panose="020B0503020204020204" pitchFamily="34" charset="-122"/>
                <a:ea typeface="Microsoft YaHei" panose="020B0503020204020204" pitchFamily="34" charset="-122"/>
              </a:rPr>
              <a:t>年，血糖控制不佳（</a:t>
            </a:r>
            <a:r>
              <a:rPr lang="en-US" altLang="zh-TW" sz="2400" dirty="0">
                <a:latin typeface="Microsoft YaHei" panose="020B0503020204020204" pitchFamily="34" charset="-122"/>
                <a:ea typeface="Microsoft YaHei" panose="020B0503020204020204" pitchFamily="34" charset="-122"/>
              </a:rPr>
              <a:t>HbA1c </a:t>
            </a:r>
            <a:r>
              <a:rPr lang="zh-TW" altLang="en-US" sz="2400" dirty="0">
                <a:latin typeface="Microsoft YaHei" panose="020B0503020204020204" pitchFamily="34" charset="-122"/>
                <a:ea typeface="Microsoft YaHei" panose="020B0503020204020204" pitchFamily="34" charset="-122"/>
              </a:rPr>
              <a:t>約 </a:t>
            </a:r>
            <a:r>
              <a:rPr lang="en-US" altLang="zh-TW" sz="2400" dirty="0">
                <a:latin typeface="Microsoft YaHei" panose="020B0503020204020204" pitchFamily="34" charset="-122"/>
                <a:ea typeface="Microsoft YaHei" panose="020B0503020204020204" pitchFamily="34" charset="-122"/>
              </a:rPr>
              <a:t>8.5%</a:t>
            </a:r>
            <a:r>
              <a:rPr lang="zh-TW" altLang="en-US" sz="2400" dirty="0">
                <a:latin typeface="Microsoft YaHei" panose="020B0503020204020204" pitchFamily="34" charset="-122"/>
                <a:ea typeface="Microsoft YaHei" panose="020B0503020204020204" pitchFamily="34" charset="-122"/>
              </a:rPr>
              <a:t>），合併高血壓與高血脂，</a:t>
            </a:r>
            <a:r>
              <a:rPr lang="en-US" altLang="zh-TW" sz="2400" dirty="0">
                <a:latin typeface="Microsoft YaHei" panose="020B0503020204020204" pitchFamily="34" charset="-122"/>
                <a:ea typeface="Microsoft YaHei" panose="020B0503020204020204" pitchFamily="34" charset="-122"/>
              </a:rPr>
              <a:t>BMI 29</a:t>
            </a:r>
            <a:r>
              <a:rPr lang="zh-TW" altLang="en-US" sz="2400" dirty="0">
                <a:latin typeface="Microsoft YaHei" panose="020B0503020204020204" pitchFamily="34" charset="-122"/>
                <a:ea typeface="Microsoft YaHei" panose="020B0503020204020204" pitchFamily="34" charset="-122"/>
              </a:rPr>
              <a:t>。現服用 </a:t>
            </a:r>
            <a:r>
              <a:rPr lang="en-US" altLang="zh-TW" sz="2400" dirty="0">
                <a:latin typeface="Microsoft YaHei" panose="020B0503020204020204" pitchFamily="34" charset="-122"/>
                <a:ea typeface="Microsoft YaHei" panose="020B0503020204020204" pitchFamily="34" charset="-122"/>
              </a:rPr>
              <a:t>metformin </a:t>
            </a:r>
            <a:r>
              <a:rPr lang="zh-TW" altLang="en-US" sz="2400" dirty="0">
                <a:latin typeface="Microsoft YaHei" panose="020B0503020204020204" pitchFamily="34" charset="-122"/>
                <a:ea typeface="Microsoft YaHei" panose="020B0503020204020204" pitchFamily="34" charset="-122"/>
              </a:rPr>
              <a:t>與 </a:t>
            </a:r>
            <a:r>
              <a:rPr lang="en-US" altLang="zh-TW" sz="2400" dirty="0">
                <a:latin typeface="Microsoft YaHei" panose="020B0503020204020204" pitchFamily="34" charset="-122"/>
                <a:ea typeface="Microsoft YaHei" panose="020B0503020204020204" pitchFamily="34" charset="-122"/>
              </a:rPr>
              <a:t>sulfonylurea</a:t>
            </a:r>
            <a:r>
              <a:rPr lang="zh-TW" altLang="en-US" sz="2400" dirty="0">
                <a:latin typeface="Microsoft YaHei" panose="020B0503020204020204" pitchFamily="34" charset="-122"/>
                <a:ea typeface="Microsoft YaHei" panose="020B0503020204020204" pitchFamily="34" charset="-122"/>
              </a:rPr>
              <a:t>，但醫師建議加用</a:t>
            </a:r>
            <a:r>
              <a:rPr lang="en-US" altLang="zh-TW" sz="2400" dirty="0">
                <a:latin typeface="Microsoft YaHei" panose="020B0503020204020204" pitchFamily="34" charset="-122"/>
                <a:ea typeface="Microsoft YaHei" panose="020B0503020204020204" pitchFamily="34" charset="-122"/>
              </a:rPr>
              <a:t>SGLT2 </a:t>
            </a:r>
            <a:r>
              <a:rPr lang="zh-TW" altLang="en-US" sz="2400" dirty="0">
                <a:latin typeface="Microsoft YaHei" panose="020B0503020204020204" pitchFamily="34" charset="-122"/>
                <a:ea typeface="Microsoft YaHei" panose="020B0503020204020204" pitchFamily="34" charset="-122"/>
              </a:rPr>
              <a:t>抑制劑或 </a:t>
            </a:r>
            <a:r>
              <a:rPr lang="en-US" altLang="zh-TW" sz="2400" dirty="0">
                <a:latin typeface="Microsoft YaHei" panose="020B0503020204020204" pitchFamily="34" charset="-122"/>
                <a:ea typeface="Microsoft YaHei" panose="020B0503020204020204" pitchFamily="34" charset="-122"/>
              </a:rPr>
              <a:t>GLP-1 </a:t>
            </a:r>
            <a:r>
              <a:rPr lang="zh-TW" altLang="en-US" sz="2400" dirty="0">
                <a:latin typeface="Microsoft YaHei" panose="020B0503020204020204" pitchFamily="34" charset="-122"/>
                <a:ea typeface="Microsoft YaHei" panose="020B0503020204020204" pitchFamily="34" charset="-122"/>
              </a:rPr>
              <a:t>受體促效劑，黃先生怕是不是又要自費，也擔心副作用。</a:t>
            </a:r>
          </a:p>
          <a:p>
            <a:r>
              <a:rPr lang="zh-TW" altLang="en-US" sz="2400" dirty="0">
                <a:latin typeface="Microsoft YaHei" panose="020B0503020204020204" pitchFamily="34" charset="-122"/>
                <a:ea typeface="Microsoft YaHei" panose="020B0503020204020204" pitchFamily="34" charset="-122"/>
              </a:rPr>
              <a:t>       他也有糖尿病神經病變症狀（腳底刺麻、夜間疼痛），由於醫師開的藥物效果都不好，家屬搜尋新聞發現有報導稱 </a:t>
            </a:r>
            <a:r>
              <a:rPr lang="en-US" altLang="zh-TW" sz="2400" dirty="0">
                <a:latin typeface="Microsoft YaHei" panose="020B0503020204020204" pitchFamily="34" charset="-122"/>
                <a:ea typeface="Microsoft YaHei" panose="020B0503020204020204" pitchFamily="34" charset="-122"/>
              </a:rPr>
              <a:t>α-</a:t>
            </a:r>
            <a:r>
              <a:rPr lang="zh-TW" altLang="en-US" sz="2400" dirty="0">
                <a:latin typeface="Microsoft YaHei" panose="020B0503020204020204" pitchFamily="34" charset="-122"/>
                <a:ea typeface="Microsoft YaHei" panose="020B0503020204020204" pitchFamily="34" charset="-122"/>
              </a:rPr>
              <a:t>硫辛酸（ </a:t>
            </a:r>
            <a:r>
              <a:rPr lang="en-US" altLang="zh-TW" sz="2400" dirty="0">
                <a:latin typeface="Microsoft YaHei" panose="020B0503020204020204" pitchFamily="34" charset="-122"/>
                <a:ea typeface="Microsoft YaHei" panose="020B0503020204020204" pitchFamily="34" charset="-122"/>
              </a:rPr>
              <a:t>alpha-lipoic acid</a:t>
            </a:r>
            <a:r>
              <a:rPr lang="zh-TW" altLang="en-US" sz="2400" dirty="0">
                <a:latin typeface="Microsoft YaHei" panose="020B0503020204020204" pitchFamily="34" charset="-122"/>
                <a:ea typeface="Microsoft YaHei" panose="020B0503020204020204" pitchFamily="34" charset="-122"/>
              </a:rPr>
              <a:t> ）有效，也有鄰居推薦可以到附近的中醫診所嘗試針灸，鄰居阿婆也是糖尿病會麻痛，針灸後的效果很好。黃先生擔心會不會有什麼副作用。</a:t>
            </a:r>
          </a:p>
          <a:p>
            <a:r>
              <a:rPr lang="zh-TW" altLang="en-US" sz="2400" dirty="0">
                <a:latin typeface="Microsoft YaHei" panose="020B0503020204020204" pitchFamily="34" charset="-122"/>
                <a:ea typeface="Microsoft YaHei" panose="020B0503020204020204" pitchFamily="34" charset="-122"/>
              </a:rPr>
              <a:t>       另外，最近很流行的超慢跑（ </a:t>
            </a:r>
            <a:r>
              <a:rPr lang="en-US" altLang="zh-TW" sz="2400" dirty="0">
                <a:latin typeface="Microsoft YaHei" panose="020B0503020204020204" pitchFamily="34" charset="-122"/>
                <a:ea typeface="Microsoft YaHei" panose="020B0503020204020204" pitchFamily="34" charset="-122"/>
              </a:rPr>
              <a:t>slow-jogging</a:t>
            </a:r>
            <a:r>
              <a:rPr lang="zh-TW" altLang="en-US" sz="2400" dirty="0">
                <a:latin typeface="Microsoft YaHei" panose="020B0503020204020204" pitchFamily="34" charset="-122"/>
                <a:ea typeface="Microsoft YaHei" panose="020B0503020204020204" pitchFamily="34" charset="-122"/>
              </a:rPr>
              <a:t> ）是否可以對黃先生有所幫助？</a:t>
            </a:r>
            <a:endParaRPr lang="en-US" altLang="zh-TW" sz="2400" dirty="0">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1291275637"/>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233246A7-8532-1A3A-F385-91A00BF269D8}"/>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臨床情境 </a:t>
            </a:r>
            <a:r>
              <a:rPr lang="en-US" altLang="zh-TW" sz="4800" b="1" dirty="0">
                <a:solidFill>
                  <a:schemeClr val="bg1"/>
                </a:solidFill>
                <a:latin typeface="Microsoft YaHei" panose="020B0503020204020204" pitchFamily="34" charset="-122"/>
                <a:ea typeface="Microsoft YaHei" panose="020B0503020204020204" pitchFamily="34" charset="-122"/>
              </a:rPr>
              <a:t>(</a:t>
            </a:r>
            <a:r>
              <a:rPr lang="zh-TW" altLang="en-US" sz="4800" b="1" dirty="0">
                <a:solidFill>
                  <a:schemeClr val="bg1"/>
                </a:solidFill>
                <a:latin typeface="Microsoft YaHei" panose="020B0503020204020204" pitchFamily="34" charset="-122"/>
                <a:ea typeface="Microsoft YaHei" panose="020B0503020204020204" pitchFamily="34" charset="-122"/>
              </a:rPr>
              <a:t>三</a:t>
            </a:r>
            <a:r>
              <a:rPr lang="en-US" altLang="zh-TW" sz="4800" b="1" dirty="0">
                <a:solidFill>
                  <a:schemeClr val="bg1"/>
                </a:solidFill>
                <a:latin typeface="Microsoft YaHei" panose="020B0503020204020204" pitchFamily="34" charset="-122"/>
                <a:ea typeface="Microsoft YaHei" panose="020B0503020204020204" pitchFamily="34" charset="-122"/>
              </a:rPr>
              <a:t>)</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sp>
        <p:nvSpPr>
          <p:cNvPr id="5" name="矩形 4">
            <a:extLst>
              <a:ext uri="{FF2B5EF4-FFF2-40B4-BE49-F238E27FC236}">
                <a16:creationId xmlns:a16="http://schemas.microsoft.com/office/drawing/2014/main" id="{396D5D44-EBB5-4468-0DB8-1A3E50DB31E9}"/>
              </a:ext>
            </a:extLst>
          </p:cNvPr>
          <p:cNvSpPr/>
          <p:nvPr/>
        </p:nvSpPr>
        <p:spPr>
          <a:xfrm>
            <a:off x="708186" y="1054909"/>
            <a:ext cx="10773624" cy="5755422"/>
          </a:xfrm>
          <a:prstGeom prst="rect">
            <a:avLst/>
          </a:prstGeom>
        </p:spPr>
        <p:txBody>
          <a:bodyPr wrap="square">
            <a:spAutoFit/>
          </a:bodyPr>
          <a:lstStyle/>
          <a:p>
            <a:r>
              <a:rPr lang="zh-TW" altLang="en-US" sz="2300" dirty="0">
                <a:latin typeface="Microsoft YaHei" panose="020B0503020204020204" pitchFamily="34" charset="-122"/>
                <a:ea typeface="Microsoft YaHei" panose="020B0503020204020204" pitchFamily="34" charset="-122"/>
              </a:rPr>
              <a:t>       </a:t>
            </a:r>
            <a:r>
              <a:rPr lang="en-US" altLang="zh-TW" sz="2300" dirty="0">
                <a:latin typeface="Microsoft YaHei" panose="020B0503020204020204" pitchFamily="34" charset="-122"/>
                <a:ea typeface="Microsoft YaHei" panose="020B0503020204020204" pitchFamily="34" charset="-122"/>
              </a:rPr>
              <a:t>73 </a:t>
            </a:r>
            <a:r>
              <a:rPr lang="zh-TW" altLang="en-US" sz="2300" dirty="0">
                <a:latin typeface="Microsoft YaHei" panose="020B0503020204020204" pitchFamily="34" charset="-122"/>
                <a:ea typeface="Microsoft YaHei" panose="020B0503020204020204" pitchFamily="34" charset="-122"/>
              </a:rPr>
              <a:t>歲林女士 ，有高血壓超過二十年，但並未規則服藥。近半年自覺記憶力變差，經常叫錯熟人的名字，也常忘記與人約定的時間。今天由女兒陪同就診，女兒表示母親自六個月前開始有「健忘」的情況，例如常忘記剛說過的話，重複購買相同物品，原本能獨立處理家務，近來做飯時偶爾會忘記步驟或弄錯食材，情緒變得有些焦躁，但還能應對基本社交互動。醫師進一步問診後確認無中風、糖尿病或外傷病史，也不符合憂鬱症診斷標準。簡易心智量表（</a:t>
            </a:r>
            <a:r>
              <a:rPr lang="en-US" altLang="zh-TW" sz="2300" dirty="0">
                <a:latin typeface="Microsoft YaHei" panose="020B0503020204020204" pitchFamily="34" charset="-122"/>
                <a:ea typeface="Microsoft YaHei" panose="020B0503020204020204" pitchFamily="34" charset="-122"/>
              </a:rPr>
              <a:t>Mini-Mental State Examination</a:t>
            </a:r>
            <a:r>
              <a:rPr lang="zh-TW" altLang="en-US" sz="2300" dirty="0">
                <a:latin typeface="Microsoft YaHei" panose="020B0503020204020204" pitchFamily="34" charset="-122"/>
                <a:ea typeface="Microsoft YaHei" panose="020B0503020204020204" pitchFamily="34" charset="-122"/>
              </a:rPr>
              <a:t>）評估為 </a:t>
            </a:r>
            <a:r>
              <a:rPr lang="en-US" altLang="zh-TW" sz="2300" dirty="0">
                <a:latin typeface="Microsoft YaHei" panose="020B0503020204020204" pitchFamily="34" charset="-122"/>
                <a:ea typeface="Microsoft YaHei" panose="020B0503020204020204" pitchFamily="34" charset="-122"/>
              </a:rPr>
              <a:t>23 </a:t>
            </a:r>
            <a:r>
              <a:rPr lang="zh-TW" altLang="en-US" sz="2300" dirty="0">
                <a:latin typeface="Microsoft YaHei" panose="020B0503020204020204" pitchFamily="34" charset="-122"/>
                <a:ea typeface="Microsoft YaHei" panose="020B0503020204020204" pitchFamily="34" charset="-122"/>
              </a:rPr>
              <a:t>分，抽血檢查沒有感染或甲狀腺功能異常的情況；安排腦部核磁共振僅發現海馬迴輕度萎縮，並無顯著血管性病變。醫師初步診斷為阿茲海默症（</a:t>
            </a:r>
            <a:r>
              <a:rPr lang="en-US" altLang="zh-TW" sz="2300" dirty="0">
                <a:latin typeface="Microsoft YaHei" panose="020B0503020204020204" pitchFamily="34" charset="-122"/>
                <a:ea typeface="Microsoft YaHei" panose="020B0503020204020204" pitchFamily="34" charset="-122"/>
              </a:rPr>
              <a:t>Alzheimer's disease</a:t>
            </a:r>
            <a:r>
              <a:rPr lang="zh-TW" altLang="en-US" sz="2300" dirty="0">
                <a:latin typeface="Microsoft YaHei" panose="020B0503020204020204" pitchFamily="34" charset="-122"/>
                <a:ea typeface="Microsoft YaHei" panose="020B0503020204020204" pitchFamily="34" charset="-122"/>
              </a:rPr>
              <a:t>）。</a:t>
            </a:r>
          </a:p>
          <a:p>
            <a:r>
              <a:rPr lang="zh-TW" altLang="en-US" sz="2300" dirty="0">
                <a:latin typeface="Microsoft YaHei" panose="020B0503020204020204" pitchFamily="34" charset="-122"/>
                <a:ea typeface="Microsoft YaHei" panose="020B0503020204020204" pitchFamily="34" charset="-122"/>
              </a:rPr>
              <a:t>       林女士的女兒已經先查過一些失智症相關資訊，得知目前除了藥物治療外，還有許多輔助的介入方式。她想說母親之前很喜歡聽音樂，想了解音樂介入照顧方式是否真的對延緩認知功能退化或改善情緒相關症狀有幫助？近來服用益生菌的風氣很盛行，她好奇益生菌對失智症也會有助益嗎？</a:t>
            </a:r>
            <a:endParaRPr lang="en-US" altLang="zh-TW" sz="2300" dirty="0">
              <a:latin typeface="Microsoft YaHei" panose="020B0503020204020204" pitchFamily="34" charset="-122"/>
              <a:ea typeface="Microsoft YaHei" panose="020B0503020204020204" pitchFamily="34" charset="-122"/>
            </a:endParaRPr>
          </a:p>
          <a:p>
            <a:r>
              <a:rPr lang="zh-TW" altLang="en-US" sz="2300" dirty="0">
                <a:latin typeface="Microsoft YaHei" panose="020B0503020204020204" pitchFamily="34" charset="-122"/>
                <a:ea typeface="Microsoft YaHei" panose="020B0503020204020204" pitchFamily="34" charset="-122"/>
              </a:rPr>
              <a:t>       她幾個月前健康檢查發現自己血壓也偏高；想到母親有高血壓但都沒有按時服藥，血壓也沒有控制得很好。她想知道高血壓跟失智症的發生有相關嗎？嚴格控制血壓是否能預防失智症？</a:t>
            </a:r>
            <a:endParaRPr lang="en-US" altLang="zh-TW" sz="2300" dirty="0">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19824896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BB603E39-8EA5-DC41-E98B-E25E16DAD09F}"/>
              </a:ext>
            </a:extLst>
          </p:cNvPr>
          <p:cNvSpPr/>
          <p:nvPr/>
        </p:nvSpPr>
        <p:spPr>
          <a:xfrm>
            <a:off x="0" y="0"/>
            <a:ext cx="6817895"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6000" b="1" dirty="0">
                <a:solidFill>
                  <a:schemeClr val="bg1"/>
                </a:solidFill>
                <a:latin typeface="Calibri" panose="020F0502020204030204" pitchFamily="34" charset="0"/>
                <a:ea typeface="Microsoft YaHei" panose="020B0503020204020204" pitchFamily="34" charset="-122"/>
              </a:rPr>
              <a:t>提出問題</a:t>
            </a:r>
            <a:endParaRPr lang="en-US" altLang="zh-TW" sz="6000" b="1" dirty="0">
              <a:solidFill>
                <a:schemeClr val="bg1"/>
              </a:solidFill>
              <a:latin typeface="Calibri" panose="020F0502020204030204" pitchFamily="34" charset="0"/>
              <a:ea typeface="Microsoft YaHei" panose="020B0503020204020204" pitchFamily="34" charset="-122"/>
            </a:endParaRPr>
          </a:p>
          <a:p>
            <a:pPr algn="ctr"/>
            <a:r>
              <a:rPr lang="en-US" altLang="zh-TW" sz="7200" b="1" dirty="0">
                <a:solidFill>
                  <a:schemeClr val="bg1"/>
                </a:solidFill>
                <a:latin typeface="Calibri" panose="020F0502020204030204" pitchFamily="34" charset="0"/>
                <a:ea typeface="Microsoft YaHei" panose="020B0503020204020204" pitchFamily="34" charset="-122"/>
              </a:rPr>
              <a:t>Ask</a:t>
            </a:r>
            <a:endParaRPr lang="en-US" altLang="zh-TW" sz="6000" b="1" dirty="0">
              <a:solidFill>
                <a:schemeClr val="bg1"/>
              </a:solidFill>
              <a:latin typeface="Calibri" panose="020F0502020204030204" pitchFamily="34" charset="0"/>
              <a:ea typeface="Microsoft YaHei" panose="020B0503020204020204" pitchFamily="34" charset="-122"/>
            </a:endParaRPr>
          </a:p>
        </p:txBody>
      </p:sp>
      <p:sp>
        <p:nvSpPr>
          <p:cNvPr id="7" name="文字方塊 6">
            <a:extLst>
              <a:ext uri="{FF2B5EF4-FFF2-40B4-BE49-F238E27FC236}">
                <a16:creationId xmlns:a16="http://schemas.microsoft.com/office/drawing/2014/main" id="{A780D943-46F0-718C-119C-1E622C595CA8}"/>
              </a:ext>
            </a:extLst>
          </p:cNvPr>
          <p:cNvSpPr txBox="1"/>
          <p:nvPr/>
        </p:nvSpPr>
        <p:spPr>
          <a:xfrm>
            <a:off x="7427496" y="1804252"/>
            <a:ext cx="4150226" cy="3416320"/>
          </a:xfrm>
          <a:prstGeom prst="rect">
            <a:avLst/>
          </a:prstGeom>
          <a:noFill/>
        </p:spPr>
        <p:txBody>
          <a:bodyPr wrap="square" rtlCol="0">
            <a:spAutoFit/>
          </a:bodyPr>
          <a:lstStyle>
            <a:defPPr>
              <a:defRPr lang="zh-TW"/>
            </a:defPPr>
            <a:lvl1pPr>
              <a:defRPr sz="4800" b="1">
                <a:latin typeface="Microsoft YaHei" panose="020B0503020204020204" pitchFamily="34" charset="-122"/>
                <a:ea typeface="Microsoft YaHei" panose="020B0503020204020204" pitchFamily="34" charset="-122"/>
              </a:defRPr>
            </a:lvl1pPr>
          </a:lstStyle>
          <a:p>
            <a:pPr algn="ctr"/>
            <a:r>
              <a:rPr lang="zh-TW" altLang="en-US" sz="3600" dirty="0">
                <a:latin typeface="Calibri" panose="020F0502020204030204" pitchFamily="34" charset="0"/>
              </a:rPr>
              <a:t>分析臨床情境</a:t>
            </a:r>
            <a:endParaRPr lang="en-US" altLang="zh-TW" sz="3600" dirty="0">
              <a:latin typeface="Calibri" panose="020F0502020204030204" pitchFamily="34" charset="0"/>
            </a:endParaRPr>
          </a:p>
          <a:p>
            <a:pPr algn="ctr"/>
            <a:r>
              <a:rPr lang="en-US" altLang="zh-TW" sz="3600" dirty="0">
                <a:latin typeface="Calibri" panose="020F0502020204030204" pitchFamily="34" charset="0"/>
                <a:sym typeface="Wingdings 3" panose="05040102010807070707" pitchFamily="18" charset="2"/>
              </a:rPr>
              <a:t></a:t>
            </a:r>
            <a:endParaRPr lang="en-US" altLang="zh-TW" sz="3600" dirty="0">
              <a:latin typeface="Calibri" panose="020F0502020204030204" pitchFamily="34" charset="0"/>
            </a:endParaRPr>
          </a:p>
          <a:p>
            <a:pPr algn="ctr"/>
            <a:r>
              <a:rPr lang="zh-TW" altLang="en-US" sz="3600" dirty="0">
                <a:latin typeface="Calibri" panose="020F0502020204030204" pitchFamily="34" charset="0"/>
              </a:rPr>
              <a:t>搜尋背景知識</a:t>
            </a:r>
            <a:endParaRPr lang="en-US" altLang="zh-TW" sz="3600" dirty="0">
              <a:latin typeface="Calibri" panose="020F0502020204030204" pitchFamily="34" charset="0"/>
            </a:endParaRPr>
          </a:p>
          <a:p>
            <a:pPr algn="ctr"/>
            <a:r>
              <a:rPr lang="en-US" altLang="zh-TW" sz="3600" dirty="0">
                <a:latin typeface="Calibri" panose="020F0502020204030204" pitchFamily="34" charset="0"/>
                <a:sym typeface="Wingdings 3" panose="05040102010807070707" pitchFamily="18" charset="2"/>
              </a:rPr>
              <a:t></a:t>
            </a:r>
            <a:endParaRPr lang="en-US" altLang="zh-TW" sz="3600" dirty="0">
              <a:latin typeface="Calibri" panose="020F0502020204030204" pitchFamily="34" charset="0"/>
            </a:endParaRPr>
          </a:p>
          <a:p>
            <a:pPr algn="ctr"/>
            <a:r>
              <a:rPr lang="zh-TW" altLang="en-US" sz="3600" dirty="0">
                <a:latin typeface="Calibri" panose="020F0502020204030204" pitchFamily="34" charset="0"/>
              </a:rPr>
              <a:t>結構化前景問題</a:t>
            </a:r>
            <a:endParaRPr lang="en-US" altLang="zh-TW" sz="3600" dirty="0">
              <a:latin typeface="Calibri" panose="020F0502020204030204" pitchFamily="34" charset="0"/>
            </a:endParaRPr>
          </a:p>
          <a:p>
            <a:pPr algn="ctr"/>
            <a:r>
              <a:rPr lang="zh-TW" altLang="en-US" sz="3600" dirty="0">
                <a:latin typeface="Calibri" panose="020F0502020204030204" pitchFamily="34" charset="0"/>
              </a:rPr>
              <a:t>提出 </a:t>
            </a:r>
            <a:r>
              <a:rPr lang="en-US" altLang="zh-TW" sz="3600" dirty="0">
                <a:latin typeface="Calibri" panose="020F0502020204030204" pitchFamily="34" charset="0"/>
              </a:rPr>
              <a:t>PICO</a:t>
            </a:r>
          </a:p>
        </p:txBody>
      </p:sp>
    </p:spTree>
    <p:extLst>
      <p:ext uri="{BB962C8B-B14F-4D97-AF65-F5344CB8AC3E}">
        <p14:creationId xmlns:p14="http://schemas.microsoft.com/office/powerpoint/2010/main" val="80488277"/>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902DFC7D-3719-6888-01C6-BB2006F0DF4F}"/>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分析臨床情境</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graphicFrame>
        <p:nvGraphicFramePr>
          <p:cNvPr id="5" name="表格 4">
            <a:extLst>
              <a:ext uri="{FF2B5EF4-FFF2-40B4-BE49-F238E27FC236}">
                <a16:creationId xmlns:a16="http://schemas.microsoft.com/office/drawing/2014/main" id="{44B4092F-D039-2433-8323-2E86A456BA1C}"/>
              </a:ext>
            </a:extLst>
          </p:cNvPr>
          <p:cNvGraphicFramePr>
            <a:graphicFrameLocks noGrp="1"/>
          </p:cNvGraphicFramePr>
          <p:nvPr>
            <p:extLst>
              <p:ext uri="{D42A27DB-BD31-4B8C-83A1-F6EECF244321}">
                <p14:modId xmlns:p14="http://schemas.microsoft.com/office/powerpoint/2010/main" val="3846724690"/>
              </p:ext>
            </p:extLst>
          </p:nvPr>
        </p:nvGraphicFramePr>
        <p:xfrm>
          <a:off x="437321" y="1191650"/>
          <a:ext cx="11330609" cy="5198166"/>
        </p:xfrm>
        <a:graphic>
          <a:graphicData uri="http://schemas.openxmlformats.org/drawingml/2006/table">
            <a:tbl>
              <a:tblPr firstRow="1" bandRow="1">
                <a:tableStyleId>{5C22544A-7EE6-4342-B048-85BDC9FD1C3A}</a:tableStyleId>
              </a:tblPr>
              <a:tblGrid>
                <a:gridCol w="2267378">
                  <a:extLst>
                    <a:ext uri="{9D8B030D-6E8A-4147-A177-3AD203B41FA5}">
                      <a16:colId xmlns:a16="http://schemas.microsoft.com/office/drawing/2014/main" val="1171820650"/>
                    </a:ext>
                  </a:extLst>
                </a:gridCol>
                <a:gridCol w="9063231">
                  <a:extLst>
                    <a:ext uri="{9D8B030D-6E8A-4147-A177-3AD203B41FA5}">
                      <a16:colId xmlns:a16="http://schemas.microsoft.com/office/drawing/2014/main" val="2026357597"/>
                    </a:ext>
                  </a:extLst>
                </a:gridCol>
              </a:tblGrid>
              <a:tr h="1732722">
                <a:tc>
                  <a:txBody>
                    <a:bodyPr/>
                    <a:lstStyle/>
                    <a:p>
                      <a:pPr algn="ctr"/>
                      <a:r>
                        <a:rPr lang="zh-TW" altLang="en-US" sz="2800" b="1" baseline="0" dirty="0">
                          <a:solidFill>
                            <a:schemeClr val="tx1"/>
                          </a:solidFill>
                          <a:latin typeface="Calibri" panose="020F0502020204030204" pitchFamily="34" charset="0"/>
                          <a:ea typeface="Microsoft YaHei" panose="020B0503020204020204" pitchFamily="34" charset="-122"/>
                        </a:rPr>
                        <a:t>病人簡介</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342900" indent="-342900">
                        <a:buFont typeface="Wingdings" panose="05000000000000000000" pitchFamily="2" charset="2"/>
                        <a:buChar char="l"/>
                      </a:pPr>
                      <a:endParaRPr lang="en-US" altLang="zh-TW" sz="2400" b="0" baseline="0" dirty="0">
                        <a:solidFill>
                          <a:schemeClr val="tx1"/>
                        </a:solidFill>
                        <a:latin typeface="Calibri" panose="020F0502020204030204" pitchFamily="34" charset="0"/>
                        <a:ea typeface="Microsoft YaHei" panose="020B0503020204020204" pitchFamily="34" charset="-122"/>
                      </a:endParaRPr>
                    </a:p>
                  </a:txBody>
                  <a:tcPr marL="108000" marT="90000" marB="90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39526853"/>
                  </a:ext>
                </a:extLst>
              </a:tr>
              <a:tr h="1732722">
                <a:tc>
                  <a:txBody>
                    <a:bodyPr/>
                    <a:lstStyle/>
                    <a:p>
                      <a:pPr algn="ctr"/>
                      <a:r>
                        <a:rPr lang="zh-TW" altLang="en-US" sz="2800" b="1" baseline="0" dirty="0">
                          <a:solidFill>
                            <a:schemeClr val="tx1"/>
                          </a:solidFill>
                          <a:latin typeface="Calibri" panose="020F0502020204030204" pitchFamily="34" charset="0"/>
                          <a:ea typeface="Microsoft YaHei" panose="020B0503020204020204" pitchFamily="34" charset="-122"/>
                        </a:rPr>
                        <a:t>目前情況</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342900" indent="-342900">
                        <a:buFont typeface="Wingdings" panose="05000000000000000000" pitchFamily="2" charset="2"/>
                        <a:buChar char="l"/>
                      </a:pPr>
                      <a:endParaRPr lang="zh-TW" altLang="en-US" sz="2400" b="0" baseline="0" dirty="0">
                        <a:solidFill>
                          <a:schemeClr val="tx1"/>
                        </a:solidFill>
                        <a:latin typeface="Calibri" panose="020F0502020204030204" pitchFamily="34" charset="0"/>
                        <a:ea typeface="Microsoft YaHei" panose="020B0503020204020204" pitchFamily="34" charset="-122"/>
                      </a:endParaRPr>
                    </a:p>
                  </a:txBody>
                  <a:tcPr marL="108000" marT="90000" marB="90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67688111"/>
                  </a:ext>
                </a:extLst>
              </a:tr>
              <a:tr h="1732722">
                <a:tc>
                  <a:txBody>
                    <a:bodyPr/>
                    <a:lstStyle/>
                    <a:p>
                      <a:pPr algn="ctr"/>
                      <a:r>
                        <a:rPr lang="zh-TW" altLang="en-US" sz="2800" b="1" baseline="0" dirty="0">
                          <a:solidFill>
                            <a:schemeClr val="tx1"/>
                          </a:solidFill>
                          <a:latin typeface="Calibri" panose="020F0502020204030204" pitchFamily="34" charset="0"/>
                          <a:ea typeface="Microsoft YaHei" panose="020B0503020204020204" pitchFamily="34" charset="-122"/>
                        </a:rPr>
                        <a:t>病人</a:t>
                      </a:r>
                      <a:r>
                        <a:rPr lang="en-US" altLang="zh-TW" sz="2800" b="1" baseline="0" dirty="0">
                          <a:solidFill>
                            <a:schemeClr val="tx1"/>
                          </a:solidFill>
                          <a:latin typeface="Calibri" panose="020F0502020204030204" pitchFamily="34" charset="0"/>
                          <a:ea typeface="Microsoft YaHei" panose="020B0503020204020204" pitchFamily="34" charset="-122"/>
                        </a:rPr>
                        <a:t>/</a:t>
                      </a:r>
                      <a:r>
                        <a:rPr lang="zh-TW" altLang="en-US" sz="2800" b="1" baseline="0" dirty="0">
                          <a:solidFill>
                            <a:schemeClr val="tx1"/>
                          </a:solidFill>
                          <a:latin typeface="Calibri" panose="020F0502020204030204" pitchFamily="34" charset="0"/>
                          <a:ea typeface="Microsoft YaHei" panose="020B0503020204020204" pitchFamily="34" charset="-122"/>
                        </a:rPr>
                        <a:t>家屬</a:t>
                      </a:r>
                      <a:endParaRPr lang="en-US" altLang="zh-TW" sz="2800" b="1" baseline="0" dirty="0">
                        <a:solidFill>
                          <a:schemeClr val="tx1"/>
                        </a:solidFill>
                        <a:latin typeface="Calibri" panose="020F0502020204030204" pitchFamily="34" charset="0"/>
                        <a:ea typeface="Microsoft YaHei" panose="020B0503020204020204" pitchFamily="34" charset="-122"/>
                      </a:endParaRPr>
                    </a:p>
                    <a:p>
                      <a:pPr algn="ctr"/>
                      <a:r>
                        <a:rPr lang="zh-TW" altLang="en-US" sz="2800" b="1" baseline="0" dirty="0">
                          <a:solidFill>
                            <a:schemeClr val="tx1"/>
                          </a:solidFill>
                          <a:latin typeface="Calibri" panose="020F0502020204030204" pitchFamily="34" charset="0"/>
                          <a:ea typeface="Microsoft YaHei" panose="020B0503020204020204" pitchFamily="34" charset="-122"/>
                        </a:rPr>
                        <a:t>關心的問題</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342900" indent="-342900">
                        <a:buFont typeface="Wingdings" panose="05000000000000000000" pitchFamily="2" charset="2"/>
                        <a:buChar char="l"/>
                      </a:pPr>
                      <a:endParaRPr lang="zh-TW" altLang="en-US" sz="2400" b="0" baseline="0" dirty="0">
                        <a:solidFill>
                          <a:schemeClr val="tx1"/>
                        </a:solidFill>
                        <a:latin typeface="Calibri" panose="020F0502020204030204" pitchFamily="34" charset="0"/>
                        <a:ea typeface="Microsoft YaHei" panose="020B0503020204020204" pitchFamily="34" charset="-122"/>
                      </a:endParaRPr>
                    </a:p>
                  </a:txBody>
                  <a:tcPr marL="108000" marT="90000" marB="90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23288211"/>
                  </a:ext>
                </a:extLst>
              </a:tr>
            </a:tbl>
          </a:graphicData>
        </a:graphic>
      </p:graphicFrame>
      <p:sp>
        <p:nvSpPr>
          <p:cNvPr id="2" name="投影片編號版面配置區 1">
            <a:extLst>
              <a:ext uri="{FF2B5EF4-FFF2-40B4-BE49-F238E27FC236}">
                <a16:creationId xmlns:a16="http://schemas.microsoft.com/office/drawing/2014/main" id="{E62CC12E-CB17-62DE-EB08-5489E1068289}"/>
              </a:ext>
            </a:extLst>
          </p:cNvPr>
          <p:cNvSpPr>
            <a:spLocks noGrp="1"/>
          </p:cNvSpPr>
          <p:nvPr>
            <p:ph type="sldNum" sz="quarter" idx="12"/>
          </p:nvPr>
        </p:nvSpPr>
        <p:spPr/>
        <p:txBody>
          <a:bodyPr/>
          <a:lstStyle/>
          <a:p>
            <a:fld id="{154B1E34-4B56-4D7B-B502-6C93ADB6714F}" type="slidenum">
              <a:rPr lang="zh-TW" altLang="en-US" smtClean="0"/>
              <a:t>7</a:t>
            </a:fld>
            <a:endParaRPr lang="zh-TW" altLang="en-US"/>
          </a:p>
        </p:txBody>
      </p:sp>
    </p:spTree>
    <p:extLst>
      <p:ext uri="{BB962C8B-B14F-4D97-AF65-F5344CB8AC3E}">
        <p14:creationId xmlns:p14="http://schemas.microsoft.com/office/powerpoint/2010/main" val="1264576477"/>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523E2-863E-2BC3-8657-7A3C35F2E4C9}"/>
            </a:ext>
          </a:extLst>
        </p:cNvPr>
        <p:cNvGrpSpPr/>
        <p:nvPr/>
      </p:nvGrpSpPr>
      <p:grpSpPr>
        <a:xfrm>
          <a:off x="0" y="0"/>
          <a:ext cx="0" cy="0"/>
          <a:chOff x="0" y="0"/>
          <a:chExt cx="0" cy="0"/>
        </a:xfrm>
      </p:grpSpPr>
      <p:sp>
        <p:nvSpPr>
          <p:cNvPr id="4" name="矩形 3">
            <a:extLst>
              <a:ext uri="{FF2B5EF4-FFF2-40B4-BE49-F238E27FC236}">
                <a16:creationId xmlns:a16="http://schemas.microsoft.com/office/drawing/2014/main" id="{685DFB89-5E70-142F-2514-C4DFFDF40DAA}"/>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搜尋背景知識</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1311708692"/>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03F5FF91-A107-2745-4035-66BAD5E43482}"/>
              </a:ext>
            </a:extLst>
          </p:cNvPr>
          <p:cNvSpPr>
            <a:spLocks noGrp="1"/>
          </p:cNvSpPr>
          <p:nvPr>
            <p:ph type="sldNum" sz="quarter" idx="12"/>
          </p:nvPr>
        </p:nvSpPr>
        <p:spPr/>
        <p:txBody>
          <a:bodyPr/>
          <a:lstStyle/>
          <a:p>
            <a:fld id="{154B1E34-4B56-4D7B-B502-6C93ADB6714F}" type="slidenum">
              <a:rPr lang="zh-TW" altLang="en-US" smtClean="0"/>
              <a:t>9</a:t>
            </a:fld>
            <a:endParaRPr lang="zh-TW" altLang="en-US"/>
          </a:p>
        </p:txBody>
      </p:sp>
      <p:graphicFrame>
        <p:nvGraphicFramePr>
          <p:cNvPr id="5" name="表格 4">
            <a:extLst>
              <a:ext uri="{FF2B5EF4-FFF2-40B4-BE49-F238E27FC236}">
                <a16:creationId xmlns:a16="http://schemas.microsoft.com/office/drawing/2014/main" id="{6D03DCC1-30CF-912A-5D76-6EEBE6085EC6}"/>
              </a:ext>
            </a:extLst>
          </p:cNvPr>
          <p:cNvGraphicFramePr>
            <a:graphicFrameLocks noGrp="1"/>
          </p:cNvGraphicFramePr>
          <p:nvPr>
            <p:extLst>
              <p:ext uri="{D42A27DB-BD31-4B8C-83A1-F6EECF244321}">
                <p14:modId xmlns:p14="http://schemas.microsoft.com/office/powerpoint/2010/main" val="1882146853"/>
              </p:ext>
            </p:extLst>
          </p:nvPr>
        </p:nvGraphicFramePr>
        <p:xfrm>
          <a:off x="0" y="0"/>
          <a:ext cx="12192000" cy="5097517"/>
        </p:xfrm>
        <a:graphic>
          <a:graphicData uri="http://schemas.openxmlformats.org/drawingml/2006/table">
            <a:tbl>
              <a:tblPr firstRow="1" bandRow="1">
                <a:tableStyleId>{5C22544A-7EE6-4342-B048-85BDC9FD1C3A}</a:tableStyleId>
              </a:tblPr>
              <a:tblGrid>
                <a:gridCol w="5678162">
                  <a:extLst>
                    <a:ext uri="{9D8B030D-6E8A-4147-A177-3AD203B41FA5}">
                      <a16:colId xmlns:a16="http://schemas.microsoft.com/office/drawing/2014/main" val="2026357597"/>
                    </a:ext>
                  </a:extLst>
                </a:gridCol>
                <a:gridCol w="812803">
                  <a:extLst>
                    <a:ext uri="{9D8B030D-6E8A-4147-A177-3AD203B41FA5}">
                      <a16:colId xmlns:a16="http://schemas.microsoft.com/office/drawing/2014/main" val="1030751869"/>
                    </a:ext>
                  </a:extLst>
                </a:gridCol>
                <a:gridCol w="5701035">
                  <a:extLst>
                    <a:ext uri="{9D8B030D-6E8A-4147-A177-3AD203B41FA5}">
                      <a16:colId xmlns:a16="http://schemas.microsoft.com/office/drawing/2014/main" val="2360953391"/>
                    </a:ext>
                  </a:extLst>
                </a:gridCol>
              </a:tblGrid>
              <a:tr h="992401">
                <a:tc>
                  <a:txBody>
                    <a:bodyPr/>
                    <a:lstStyle/>
                    <a:p>
                      <a:pPr marL="0" indent="0" algn="ctr" defTabSz="914400" rtl="0" eaLnBrk="1" latinLnBrk="0" hangingPunct="1">
                        <a:buFont typeface="Wingdings" panose="05000000000000000000" pitchFamily="2" charset="2"/>
                        <a:buNone/>
                      </a:pPr>
                      <a:r>
                        <a:rPr lang="en-US" altLang="zh-TW" sz="4800" b="1" kern="1200" dirty="0">
                          <a:solidFill>
                            <a:schemeClr val="bg1"/>
                          </a:solidFill>
                          <a:latin typeface="Microsoft YaHei" panose="020B0503020204020204" pitchFamily="34" charset="-122"/>
                          <a:ea typeface="Microsoft YaHei" panose="020B0503020204020204" pitchFamily="34" charset="-122"/>
                          <a:cs typeface="+mn-cs"/>
                        </a:rPr>
                        <a:t>PICO 1</a:t>
                      </a:r>
                      <a:endParaRPr lang="zh-TW" altLang="en-US" sz="4800" b="1" kern="1200" dirty="0">
                        <a:solidFill>
                          <a:schemeClr val="bg1"/>
                        </a:solidFill>
                        <a:latin typeface="Microsoft YaHei" panose="020B0503020204020204" pitchFamily="34" charset="-122"/>
                        <a:ea typeface="Microsoft YaHei" panose="020B0503020204020204" pitchFamily="34" charset="-122"/>
                        <a:cs typeface="+mn-cs"/>
                      </a:endParaRP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1">
                        <a:lumMod val="75000"/>
                        <a:lumOff val="25000"/>
                      </a:schemeClr>
                    </a:solidFill>
                  </a:tcPr>
                </a:tc>
                <a:tc>
                  <a:txBody>
                    <a:bodyPr/>
                    <a:lstStyle/>
                    <a:p>
                      <a:pPr marL="0" indent="0" algn="ctr" defTabSz="914400" rtl="0" eaLnBrk="1" latinLnBrk="0" hangingPunct="1">
                        <a:lnSpc>
                          <a:spcPct val="100000"/>
                        </a:lnSpc>
                        <a:buFont typeface="Wingdings" panose="05000000000000000000" pitchFamily="2" charset="2"/>
                        <a:buNone/>
                      </a:pPr>
                      <a:endParaRPr lang="zh-TW" altLang="en-US" sz="4400" b="1" kern="1200" baseline="0" dirty="0">
                        <a:solidFill>
                          <a:schemeClr val="tx1"/>
                        </a:solidFill>
                        <a:latin typeface="Calibri" panose="020F0502020204030204" pitchFamily="34" charset="0"/>
                        <a:ea typeface="Microsoft YaHei" panose="020B0503020204020204" pitchFamily="34" charset="-122"/>
                        <a:cs typeface="+mn-cs"/>
                      </a:endParaRP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defTabSz="914400" rtl="0" eaLnBrk="1" latinLnBrk="0" hangingPunct="1">
                        <a:buFont typeface="Wingdings" panose="05000000000000000000" pitchFamily="2" charset="2"/>
                        <a:buNone/>
                      </a:pPr>
                      <a:r>
                        <a:rPr lang="en-US" altLang="zh-TW" sz="4800" b="1" kern="1200" dirty="0">
                          <a:solidFill>
                            <a:schemeClr val="bg1"/>
                          </a:solidFill>
                          <a:latin typeface="Microsoft YaHei" panose="020B0503020204020204" pitchFamily="34" charset="-122"/>
                          <a:ea typeface="Microsoft YaHei" panose="020B0503020204020204" pitchFamily="34" charset="-122"/>
                          <a:cs typeface="+mn-cs"/>
                        </a:rPr>
                        <a:t>PICO 2</a:t>
                      </a:r>
                      <a:endParaRPr lang="zh-TW" altLang="en-US" sz="4800" b="1" kern="1200" dirty="0">
                        <a:solidFill>
                          <a:schemeClr val="bg1"/>
                        </a:solidFill>
                        <a:latin typeface="Microsoft YaHei" panose="020B0503020204020204" pitchFamily="34" charset="-122"/>
                        <a:ea typeface="Microsoft YaHei" panose="020B0503020204020204" pitchFamily="34" charset="-122"/>
                        <a:cs typeface="+mn-cs"/>
                      </a:endParaRP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1">
                        <a:lumMod val="75000"/>
                        <a:lumOff val="25000"/>
                      </a:schemeClr>
                    </a:solidFill>
                  </a:tcPr>
                </a:tc>
                <a:extLst>
                  <a:ext uri="{0D108BD9-81ED-4DB2-BD59-A6C34878D82A}">
                    <a16:rowId xmlns:a16="http://schemas.microsoft.com/office/drawing/2014/main" val="3570487063"/>
                  </a:ext>
                </a:extLst>
              </a:tr>
              <a:tr h="760875">
                <a:tc>
                  <a:txBody>
                    <a:bodyPr/>
                    <a:lstStyle/>
                    <a:p>
                      <a:pPr marL="0" indent="0" algn="l" defTabSz="914400" rtl="0" eaLnBrk="1" latinLnBrk="0" hangingPunct="1">
                        <a:buFont typeface="Wingdings" panose="05000000000000000000" pitchFamily="2" charset="2"/>
                        <a:buNone/>
                      </a:pPr>
                      <a:r>
                        <a:rPr lang="zh-TW" altLang="en-US" sz="2000" b="1" kern="1200" baseline="0" dirty="0">
                          <a:solidFill>
                            <a:schemeClr val="tx1"/>
                          </a:solidFill>
                          <a:latin typeface="Calibri" panose="020F0502020204030204" pitchFamily="34" charset="0"/>
                          <a:ea typeface="Microsoft YaHei" panose="020B0503020204020204" pitchFamily="34" charset="-122"/>
                          <a:cs typeface="Microsoft JhengHei"/>
                          <a:sym typeface="Microsoft JhengHei"/>
                        </a:rPr>
                        <a:t>全髖關節置換術術後病人自控止痛，脊椎注射和靜脈注射哪個對止痛、術後恢復效果較好？</a:t>
                      </a:r>
                      <a:endParaRPr lang="zh-TW" altLang="en-US" sz="2000" b="1" kern="1200" baseline="0" dirty="0">
                        <a:solidFill>
                          <a:schemeClr val="tx1"/>
                        </a:solidFill>
                        <a:latin typeface="Calibri" panose="020F0502020204030204" pitchFamily="34" charset="0"/>
                        <a:ea typeface="Microsoft YaHei" panose="020B0503020204020204" pitchFamily="34" charset="-122"/>
                      </a:endParaRPr>
                    </a:p>
                  </a:txBody>
                  <a:tcPr marL="360000" marR="72000" marT="36000" marB="3600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defTabSz="914400" rtl="0" eaLnBrk="1" latinLnBrk="0" hangingPunct="1">
                        <a:lnSpc>
                          <a:spcPct val="100000"/>
                        </a:lnSpc>
                        <a:buFont typeface="Wingdings" panose="05000000000000000000" pitchFamily="2" charset="2"/>
                        <a:buNone/>
                      </a:pPr>
                      <a:r>
                        <a:rPr lang="en-US" altLang="zh-TW" sz="4000" b="1" kern="1200" baseline="0" dirty="0">
                          <a:solidFill>
                            <a:schemeClr val="tx1"/>
                          </a:solidFill>
                          <a:latin typeface="Calibri" panose="020F0502020204030204" pitchFamily="34" charset="0"/>
                          <a:ea typeface="Microsoft YaHei" panose="020B0503020204020204" pitchFamily="34" charset="-122"/>
                          <a:cs typeface="+mn-cs"/>
                        </a:rPr>
                        <a:t>Q</a:t>
                      </a:r>
                      <a:endParaRPr lang="zh-TW" altLang="en-US" sz="4000" b="1" kern="1200" baseline="0" dirty="0">
                        <a:solidFill>
                          <a:schemeClr val="tx1"/>
                        </a:solidFill>
                        <a:latin typeface="Calibri" panose="020F0502020204030204" pitchFamily="34" charset="0"/>
                        <a:ea typeface="Microsoft YaHei" panose="020B0503020204020204" pitchFamily="34" charset="-122"/>
                        <a:cs typeface="+mn-cs"/>
                      </a:endParaRPr>
                    </a:p>
                  </a:txBody>
                  <a:tcPr marL="90000" marT="36000" marB="360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Font typeface="Wingdings" panose="05000000000000000000" pitchFamily="2" charset="2"/>
                        <a:buNone/>
                      </a:pPr>
                      <a:r>
                        <a:rPr lang="zh-TW" altLang="en-US" sz="2000" b="1" baseline="0">
                          <a:solidFill>
                            <a:schemeClr val="tx1"/>
                          </a:solidFill>
                          <a:latin typeface="Calibri" panose="020F0502020204030204" pitchFamily="34" charset="0"/>
                          <a:ea typeface="Microsoft YaHei" panose="020B0503020204020204" pitchFamily="34" charset="-122"/>
                          <a:cs typeface="Microsoft JhengHei"/>
                          <a:sym typeface="Microsoft JhengHei"/>
                        </a:rPr>
                        <a:t>全髖關節置換術期間使用止血針，對減少出血、減少輸血的效果？</a:t>
                      </a:r>
                      <a:endParaRPr lang="zh-TW" altLang="en-US" sz="2000" b="1" baseline="0" dirty="0">
                        <a:solidFill>
                          <a:schemeClr val="tx1"/>
                        </a:solidFill>
                        <a:latin typeface="Calibri" panose="020F0502020204030204" pitchFamily="34" charset="0"/>
                        <a:ea typeface="Microsoft YaHei" panose="020B0503020204020204" pitchFamily="34" charset="-122"/>
                      </a:endParaRPr>
                    </a:p>
                  </a:txBody>
                  <a:tcPr marL="72000" marR="360000" marT="36000" marB="3600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11802913"/>
                  </a:ext>
                </a:extLst>
              </a:tr>
              <a:tr h="1159899">
                <a:tc>
                  <a:txBody>
                    <a:bodyPr/>
                    <a:lstStyle/>
                    <a:p>
                      <a:pPr marL="0" indent="0">
                        <a:buFont typeface="Wingdings" panose="05000000000000000000" pitchFamily="2" charset="2"/>
                        <a:buNone/>
                      </a:pPr>
                      <a:r>
                        <a:rPr lang="en-US" altLang="zh-TW" sz="2000" b="1" baseline="0">
                          <a:solidFill>
                            <a:schemeClr val="tx1"/>
                          </a:solidFill>
                          <a:latin typeface="Calibri" panose="020F0502020204030204" pitchFamily="34" charset="0"/>
                          <a:ea typeface="Microsoft YaHei" panose="020B0503020204020204" pitchFamily="34" charset="-122"/>
                        </a:rPr>
                        <a:t>65</a:t>
                      </a:r>
                      <a:r>
                        <a:rPr lang="zh-TW" altLang="en-US" sz="2000" b="1" baseline="0">
                          <a:solidFill>
                            <a:schemeClr val="tx1"/>
                          </a:solidFill>
                          <a:latin typeface="Calibri" panose="020F0502020204030204" pitchFamily="34" charset="0"/>
                          <a:ea typeface="Microsoft YaHei" panose="020B0503020204020204" pitchFamily="34" charset="-122"/>
                        </a:rPr>
                        <a:t>歲女性、退化性髖關節炎</a:t>
                      </a:r>
                      <a:endParaRPr lang="en-US" altLang="zh-TW" sz="2000" b="1" baseline="0">
                        <a:solidFill>
                          <a:schemeClr val="tx1"/>
                        </a:solidFill>
                        <a:latin typeface="Calibri" panose="020F0502020204030204" pitchFamily="34" charset="0"/>
                        <a:ea typeface="Microsoft YaHei" panose="020B0503020204020204" pitchFamily="34" charset="-122"/>
                      </a:endParaRPr>
                    </a:p>
                    <a:p>
                      <a:pPr marL="0" indent="0">
                        <a:buFont typeface="Wingdings" panose="05000000000000000000" pitchFamily="2" charset="2"/>
                        <a:buNone/>
                      </a:pPr>
                      <a:r>
                        <a:rPr lang="zh-TW" altLang="en-US" sz="2000" b="1" baseline="0">
                          <a:solidFill>
                            <a:schemeClr val="tx1"/>
                          </a:solidFill>
                          <a:latin typeface="Calibri" panose="020F0502020204030204" pitchFamily="34" charset="0"/>
                          <a:ea typeface="Microsoft YaHei" panose="020B0503020204020204" pitchFamily="34" charset="-122"/>
                        </a:rPr>
                        <a:t>高血壓、貧血</a:t>
                      </a:r>
                      <a:endParaRPr lang="en-US" altLang="zh-TW" sz="2000" b="1" baseline="0">
                        <a:solidFill>
                          <a:schemeClr val="tx1"/>
                        </a:solidFill>
                        <a:latin typeface="Calibri" panose="020F0502020204030204" pitchFamily="34" charset="0"/>
                        <a:ea typeface="Microsoft YaHei" panose="020B0503020204020204" pitchFamily="34" charset="-122"/>
                      </a:endParaRPr>
                    </a:p>
                    <a:p>
                      <a:pPr marL="0" indent="0">
                        <a:buFont typeface="Wingdings" panose="05000000000000000000" pitchFamily="2" charset="2"/>
                        <a:buNone/>
                      </a:pPr>
                      <a:r>
                        <a:rPr lang="zh-TW" altLang="en-US" sz="2000" b="1" baseline="0">
                          <a:solidFill>
                            <a:schemeClr val="tx1"/>
                          </a:solidFill>
                          <a:latin typeface="Calibri" panose="020F0502020204030204" pitchFamily="34" charset="0"/>
                          <a:ea typeface="Microsoft YaHei" panose="020B0503020204020204" pitchFamily="34" charset="-122"/>
                        </a:rPr>
                        <a:t>單側全髖關節置換術</a:t>
                      </a:r>
                      <a:endParaRPr lang="en-US" altLang="zh-TW" sz="2000" b="1" baseline="0">
                        <a:solidFill>
                          <a:schemeClr val="tx1"/>
                        </a:solidFill>
                        <a:latin typeface="Calibri" panose="020F0502020204030204" pitchFamily="34" charset="0"/>
                        <a:ea typeface="Microsoft YaHei" panose="020B0503020204020204" pitchFamily="34" charset="-122"/>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zh-TW" altLang="en-US" sz="2000" b="1" kern="1200" baseline="0">
                          <a:solidFill>
                            <a:schemeClr val="tx1"/>
                          </a:solidFill>
                          <a:latin typeface="Calibri" panose="020F0502020204030204" pitchFamily="34" charset="0"/>
                          <a:ea typeface="Microsoft YaHei" panose="020B0503020204020204" pitchFamily="34" charset="-122"/>
                          <a:cs typeface="+mn-cs"/>
                          <a:sym typeface="Microsoft JhengHei"/>
                        </a:rPr>
                        <a:t>因子宮肌瘤做過子宮切除術，非常</a:t>
                      </a:r>
                      <a:r>
                        <a:rPr lang="zh-TW" altLang="en-US" sz="2000" b="1" kern="1200" baseline="0">
                          <a:solidFill>
                            <a:schemeClr val="tx1"/>
                          </a:solidFill>
                          <a:latin typeface="Calibri" panose="020F0502020204030204" pitchFamily="34" charset="0"/>
                          <a:ea typeface="Microsoft YaHei" panose="020B0503020204020204" pitchFamily="34" charset="-122"/>
                          <a:cs typeface="+mn-cs"/>
                        </a:rPr>
                        <a:t>怕痛</a:t>
                      </a:r>
                      <a:endParaRPr lang="en-US" altLang="zh-TW" sz="2000" b="1" kern="1200" baseline="0" dirty="0">
                        <a:solidFill>
                          <a:schemeClr val="tx1"/>
                        </a:solidFill>
                        <a:latin typeface="Calibri" panose="020F0502020204030204" pitchFamily="34" charset="0"/>
                        <a:ea typeface="Microsoft YaHei" panose="020B0503020204020204" pitchFamily="34" charset="-122"/>
                        <a:cs typeface="+mn-cs"/>
                      </a:endParaRPr>
                    </a:p>
                  </a:txBody>
                  <a:tcPr marL="360000" marR="72000" marT="36000" marB="3600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latinLnBrk="0" hangingPunct="1">
                        <a:lnSpc>
                          <a:spcPct val="100000"/>
                        </a:lnSpc>
                      </a:pPr>
                      <a:r>
                        <a:rPr lang="en-US" altLang="zh-TW" sz="4000" b="1" kern="1200" baseline="0" dirty="0">
                          <a:solidFill>
                            <a:schemeClr val="tx1"/>
                          </a:solidFill>
                          <a:latin typeface="Calibri" panose="020F0502020204030204" pitchFamily="34" charset="0"/>
                          <a:ea typeface="Microsoft YaHei" panose="020B0503020204020204" pitchFamily="34" charset="-122"/>
                          <a:cs typeface="+mn-cs"/>
                        </a:rPr>
                        <a:t>P</a:t>
                      </a:r>
                    </a:p>
                  </a:txBody>
                  <a:tcPr marL="90000" marT="36000" marB="360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Font typeface="Wingdings" panose="05000000000000000000" pitchFamily="2" charset="2"/>
                        <a:buNone/>
                      </a:pPr>
                      <a:r>
                        <a:rPr lang="en-US" altLang="zh-TW" sz="2000" b="1" baseline="0">
                          <a:solidFill>
                            <a:schemeClr val="tx1"/>
                          </a:solidFill>
                          <a:latin typeface="Calibri" panose="020F0502020204030204" pitchFamily="34" charset="0"/>
                          <a:ea typeface="Microsoft YaHei" panose="020B0503020204020204" pitchFamily="34" charset="-122"/>
                        </a:rPr>
                        <a:t>65</a:t>
                      </a:r>
                      <a:r>
                        <a:rPr lang="zh-TW" altLang="en-US" sz="2000" b="1" baseline="0">
                          <a:solidFill>
                            <a:schemeClr val="tx1"/>
                          </a:solidFill>
                          <a:latin typeface="Calibri" panose="020F0502020204030204" pitchFamily="34" charset="0"/>
                          <a:ea typeface="Microsoft YaHei" panose="020B0503020204020204" pitchFamily="34" charset="-122"/>
                        </a:rPr>
                        <a:t>歲女性、退化性髖關節炎</a:t>
                      </a:r>
                      <a:endParaRPr lang="en-US" altLang="zh-TW" sz="2000" b="1" baseline="0">
                        <a:solidFill>
                          <a:schemeClr val="tx1"/>
                        </a:solidFill>
                        <a:latin typeface="Calibri" panose="020F0502020204030204" pitchFamily="34" charset="0"/>
                        <a:ea typeface="Microsoft YaHei" panose="020B0503020204020204" pitchFamily="34" charset="-122"/>
                      </a:endParaRPr>
                    </a:p>
                    <a:p>
                      <a:pPr marL="0" indent="0">
                        <a:buFont typeface="Wingdings" panose="05000000000000000000" pitchFamily="2" charset="2"/>
                        <a:buNone/>
                      </a:pPr>
                      <a:r>
                        <a:rPr lang="zh-TW" altLang="en-US" sz="2000" b="1" baseline="0">
                          <a:solidFill>
                            <a:schemeClr val="tx1"/>
                          </a:solidFill>
                          <a:latin typeface="Calibri" panose="020F0502020204030204" pitchFamily="34" charset="0"/>
                          <a:ea typeface="Microsoft YaHei" panose="020B0503020204020204" pitchFamily="34" charset="-122"/>
                        </a:rPr>
                        <a:t>高血壓、貧血</a:t>
                      </a:r>
                      <a:endParaRPr lang="en-US" altLang="zh-TW" sz="2000" b="1" baseline="0">
                        <a:solidFill>
                          <a:schemeClr val="tx1"/>
                        </a:solidFill>
                        <a:latin typeface="Calibri" panose="020F0502020204030204" pitchFamily="34" charset="0"/>
                        <a:ea typeface="Microsoft YaHei" panose="020B0503020204020204" pitchFamily="34" charset="-122"/>
                      </a:endParaRPr>
                    </a:p>
                    <a:p>
                      <a:pPr marL="0" indent="0">
                        <a:buFont typeface="Wingdings" panose="05000000000000000000" pitchFamily="2" charset="2"/>
                        <a:buNone/>
                      </a:pPr>
                      <a:r>
                        <a:rPr lang="zh-TW" altLang="en-US" sz="2000" b="1" baseline="0">
                          <a:solidFill>
                            <a:schemeClr val="tx1"/>
                          </a:solidFill>
                          <a:latin typeface="Calibri" panose="020F0502020204030204" pitchFamily="34" charset="0"/>
                          <a:ea typeface="Microsoft YaHei" panose="020B0503020204020204" pitchFamily="34" charset="-122"/>
                        </a:rPr>
                        <a:t>單側全髖關節置換術</a:t>
                      </a:r>
                      <a:endParaRPr lang="en-US" altLang="zh-TW" sz="2000" b="1" baseline="0">
                        <a:solidFill>
                          <a:schemeClr val="tx1"/>
                        </a:solidFill>
                        <a:latin typeface="Calibri" panose="020F0502020204030204" pitchFamily="34" charset="0"/>
                        <a:ea typeface="Microsoft YaHei" panose="020B0503020204020204" pitchFamily="34" charset="-122"/>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zh-TW" altLang="en-US" sz="2000" b="1" kern="1200" baseline="0">
                          <a:solidFill>
                            <a:schemeClr val="tx1"/>
                          </a:solidFill>
                          <a:latin typeface="Calibri" panose="020F0502020204030204" pitchFamily="34" charset="0"/>
                          <a:ea typeface="Microsoft YaHei" panose="020B0503020204020204" pitchFamily="34" charset="-122"/>
                          <a:cs typeface="+mn-cs"/>
                          <a:sym typeface="Microsoft JhengHei"/>
                        </a:rPr>
                        <a:t>因子宮肌瘤做過子宮切除術，非常</a:t>
                      </a:r>
                      <a:r>
                        <a:rPr lang="zh-TW" altLang="en-US" sz="2000" b="1" kern="1200" baseline="0">
                          <a:solidFill>
                            <a:schemeClr val="tx1"/>
                          </a:solidFill>
                          <a:latin typeface="Calibri" panose="020F0502020204030204" pitchFamily="34" charset="0"/>
                          <a:ea typeface="Microsoft YaHei" panose="020B0503020204020204" pitchFamily="34" charset="-122"/>
                          <a:cs typeface="+mn-cs"/>
                        </a:rPr>
                        <a:t>怕痛</a:t>
                      </a:r>
                      <a:endParaRPr lang="en-US" altLang="zh-TW" sz="2000" b="1" kern="1200" baseline="0" dirty="0">
                        <a:solidFill>
                          <a:schemeClr val="tx1"/>
                        </a:solidFill>
                        <a:latin typeface="Calibri" panose="020F0502020204030204" pitchFamily="34" charset="0"/>
                        <a:ea typeface="Microsoft YaHei" panose="020B0503020204020204" pitchFamily="34" charset="-122"/>
                        <a:cs typeface="+mn-cs"/>
                      </a:endParaRPr>
                    </a:p>
                  </a:txBody>
                  <a:tcPr marL="72000" marR="360000" marT="36000" marB="3600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39526853"/>
                  </a:ext>
                </a:extLst>
              </a:tr>
              <a:tr h="599199">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zh-TW" altLang="en-US" sz="2000" b="1" kern="1200" baseline="0">
                          <a:solidFill>
                            <a:schemeClr val="tx1"/>
                          </a:solidFill>
                          <a:latin typeface="Calibri" panose="020F0502020204030204" pitchFamily="34" charset="0"/>
                          <a:ea typeface="Microsoft YaHei" panose="020B0503020204020204" pitchFamily="34" charset="-122"/>
                          <a:cs typeface="+mn-cs"/>
                          <a:sym typeface="Microsoft JhengHei"/>
                        </a:rPr>
                        <a:t>硬脊膜外腔病人自控止痛</a:t>
                      </a:r>
                      <a:endParaRPr lang="zh-TW" altLang="en-US" sz="2000" b="1" baseline="0" dirty="0">
                        <a:solidFill>
                          <a:schemeClr val="tx1"/>
                        </a:solidFill>
                        <a:latin typeface="Calibri" panose="020F0502020204030204" pitchFamily="34" charset="0"/>
                        <a:ea typeface="Microsoft YaHei" panose="020B0503020204020204" pitchFamily="34" charset="-122"/>
                      </a:endParaRPr>
                    </a:p>
                  </a:txBody>
                  <a:tcPr marL="360000" marR="72000" marT="36000" marB="3600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latinLnBrk="0" hangingPunct="1">
                        <a:lnSpc>
                          <a:spcPct val="100000"/>
                        </a:lnSpc>
                      </a:pPr>
                      <a:r>
                        <a:rPr lang="en-US" altLang="zh-TW" sz="4000" b="1" kern="1200" baseline="0" dirty="0">
                          <a:solidFill>
                            <a:schemeClr val="tx1"/>
                          </a:solidFill>
                          <a:latin typeface="Calibri" panose="020F0502020204030204" pitchFamily="34" charset="0"/>
                          <a:ea typeface="Microsoft YaHei" panose="020B0503020204020204" pitchFamily="34" charset="-122"/>
                          <a:cs typeface="+mn-cs"/>
                        </a:rPr>
                        <a:t>I</a:t>
                      </a:r>
                    </a:p>
                  </a:txBody>
                  <a:tcPr marL="90000" marT="36000" marB="360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zh-TW" altLang="en-US" sz="2000" b="1" kern="1200" baseline="0">
                          <a:solidFill>
                            <a:schemeClr val="tx1"/>
                          </a:solidFill>
                          <a:latin typeface="Calibri" panose="020F0502020204030204" pitchFamily="34" charset="0"/>
                          <a:ea typeface="Microsoft YaHei" panose="020B0503020204020204" pitchFamily="34" charset="-122"/>
                          <a:cs typeface="+mn-cs"/>
                          <a:sym typeface="Microsoft JhengHei"/>
                        </a:rPr>
                        <a:t>靜脈注射止血針</a:t>
                      </a:r>
                      <a:endParaRPr lang="zh-TW" altLang="en-US" sz="2000" b="1" kern="1200" baseline="0" dirty="0">
                        <a:solidFill>
                          <a:schemeClr val="tx1"/>
                        </a:solidFill>
                        <a:latin typeface="Calibri" panose="020F0502020204030204" pitchFamily="34" charset="0"/>
                        <a:ea typeface="Microsoft YaHei" panose="020B0503020204020204" pitchFamily="34" charset="-122"/>
                        <a:cs typeface="+mn-cs"/>
                      </a:endParaRPr>
                    </a:p>
                  </a:txBody>
                  <a:tcPr marL="72000" marR="360000" marT="36000" marB="3600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67688111"/>
                  </a:ext>
                </a:extLst>
              </a:tr>
              <a:tr h="499074">
                <a:tc>
                  <a:txBody>
                    <a:bodyPr/>
                    <a:lstStyle/>
                    <a:p>
                      <a:pPr marL="0" indent="0" algn="l" defTabSz="914400" rtl="0" eaLnBrk="1" latinLnBrk="0" hangingPunct="1">
                        <a:buFont typeface="Wingdings" panose="05000000000000000000" pitchFamily="2" charset="2"/>
                        <a:buNone/>
                      </a:pPr>
                      <a:r>
                        <a:rPr lang="zh-TW" altLang="en-US" sz="2000" b="1" kern="1200" baseline="0">
                          <a:solidFill>
                            <a:schemeClr val="tx1"/>
                          </a:solidFill>
                          <a:latin typeface="Calibri" panose="020F0502020204030204" pitchFamily="34" charset="0"/>
                          <a:ea typeface="Microsoft YaHei" panose="020B0503020204020204" pitchFamily="34" charset="-122"/>
                          <a:cs typeface="+mn-cs"/>
                        </a:rPr>
                        <a:t>靜脈注射病人自控止痛</a:t>
                      </a:r>
                      <a:endParaRPr lang="zh-TW" altLang="en-US" sz="2000" b="1" kern="1200" baseline="0" dirty="0">
                        <a:solidFill>
                          <a:schemeClr val="tx1"/>
                        </a:solidFill>
                        <a:latin typeface="Calibri" panose="020F0502020204030204" pitchFamily="34" charset="0"/>
                        <a:ea typeface="Microsoft YaHei" panose="020B0503020204020204" pitchFamily="34" charset="-122"/>
                        <a:cs typeface="+mn-cs"/>
                      </a:endParaRPr>
                    </a:p>
                  </a:txBody>
                  <a:tcPr marL="360000" marR="72000" marT="36000" marB="3600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latinLnBrk="0" hangingPunct="1">
                        <a:lnSpc>
                          <a:spcPct val="100000"/>
                        </a:lnSpc>
                      </a:pPr>
                      <a:r>
                        <a:rPr lang="en-US" altLang="zh-TW" sz="4000" b="1" kern="1200" baseline="0" dirty="0">
                          <a:solidFill>
                            <a:schemeClr val="tx1"/>
                          </a:solidFill>
                          <a:latin typeface="Calibri" panose="020F0502020204030204" pitchFamily="34" charset="0"/>
                          <a:ea typeface="Microsoft YaHei" panose="020B0503020204020204" pitchFamily="34" charset="-122"/>
                          <a:cs typeface="+mn-cs"/>
                        </a:rPr>
                        <a:t>C</a:t>
                      </a:r>
                    </a:p>
                  </a:txBody>
                  <a:tcPr marL="90000" marT="36000" marB="360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l" defTabSz="914400" rtl="0" eaLnBrk="1" latinLnBrk="0" hangingPunct="1">
                        <a:buFont typeface="Wingdings" panose="05000000000000000000" pitchFamily="2" charset="2"/>
                        <a:buNone/>
                      </a:pPr>
                      <a:r>
                        <a:rPr lang="zh-TW" altLang="en-US" sz="2000" b="1" kern="1200" baseline="0">
                          <a:solidFill>
                            <a:schemeClr val="tx1"/>
                          </a:solidFill>
                          <a:latin typeface="Calibri" panose="020F0502020204030204" pitchFamily="34" charset="0"/>
                          <a:ea typeface="Microsoft YaHei" panose="020B0503020204020204" pitchFamily="34" charset="-122"/>
                          <a:cs typeface="+mn-cs"/>
                        </a:rPr>
                        <a:t>常規照護 </a:t>
                      </a:r>
                      <a:r>
                        <a:rPr lang="en-US" altLang="zh-TW" sz="2000" b="1" kern="1200" baseline="0">
                          <a:solidFill>
                            <a:schemeClr val="tx1"/>
                          </a:solidFill>
                          <a:latin typeface="Calibri" panose="020F0502020204030204" pitchFamily="34" charset="0"/>
                          <a:ea typeface="Microsoft YaHei" panose="020B0503020204020204" pitchFamily="34" charset="-122"/>
                          <a:cs typeface="+mn-cs"/>
                        </a:rPr>
                        <a:t>(</a:t>
                      </a:r>
                      <a:r>
                        <a:rPr lang="zh-TW" altLang="en-US" sz="2000" b="1" kern="1200" baseline="0">
                          <a:solidFill>
                            <a:schemeClr val="tx1"/>
                          </a:solidFill>
                          <a:latin typeface="Calibri" panose="020F0502020204030204" pitchFamily="34" charset="0"/>
                          <a:ea typeface="Microsoft YaHei" panose="020B0503020204020204" pitchFamily="34" charset="-122"/>
                          <a:cs typeface="+mn-cs"/>
                        </a:rPr>
                        <a:t>未使用止血針</a:t>
                      </a:r>
                      <a:r>
                        <a:rPr lang="en-US" altLang="zh-TW" sz="2000" b="1" kern="1200" baseline="0">
                          <a:solidFill>
                            <a:schemeClr val="tx1"/>
                          </a:solidFill>
                          <a:latin typeface="Calibri" panose="020F0502020204030204" pitchFamily="34" charset="0"/>
                          <a:ea typeface="Microsoft YaHei" panose="020B0503020204020204" pitchFamily="34" charset="-122"/>
                          <a:cs typeface="+mn-cs"/>
                        </a:rPr>
                        <a:t>)</a:t>
                      </a:r>
                      <a:endParaRPr lang="zh-TW" altLang="en-US" sz="2000" b="1" kern="1200" baseline="0" dirty="0">
                        <a:solidFill>
                          <a:schemeClr val="tx1"/>
                        </a:solidFill>
                        <a:latin typeface="Calibri" panose="020F0502020204030204" pitchFamily="34" charset="0"/>
                        <a:ea typeface="Microsoft YaHei" panose="020B0503020204020204" pitchFamily="34" charset="-122"/>
                        <a:cs typeface="+mn-cs"/>
                      </a:endParaRPr>
                    </a:p>
                  </a:txBody>
                  <a:tcPr marL="72000" marR="360000" marT="36000" marB="3600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83556858"/>
                  </a:ext>
                </a:extLst>
              </a:tr>
              <a:tr h="689841">
                <a:tc>
                  <a:txBody>
                    <a:bodyPr/>
                    <a:lstStyle/>
                    <a:p>
                      <a:pPr marL="0" indent="0" algn="l" defTabSz="914400" rtl="0" eaLnBrk="1" latinLnBrk="0" hangingPunct="1">
                        <a:buFont typeface="Wingdings" panose="05000000000000000000" pitchFamily="2" charset="2"/>
                        <a:buNone/>
                      </a:pPr>
                      <a:r>
                        <a:rPr lang="zh-TW" altLang="en-US" sz="2000" b="1" kern="1200" baseline="0" dirty="0">
                          <a:solidFill>
                            <a:schemeClr val="tx1"/>
                          </a:solidFill>
                          <a:latin typeface="Calibri" panose="020F0502020204030204" pitchFamily="34" charset="0"/>
                          <a:ea typeface="Microsoft YaHei" panose="020B0503020204020204" pitchFamily="34" charset="-122"/>
                          <a:cs typeface="+mn-cs"/>
                        </a:rPr>
                        <a:t>疼痛評估、髖關節功能評估、副作用</a:t>
                      </a:r>
                      <a:endParaRPr lang="en-US" altLang="zh-TW" sz="2000" b="1" kern="1200" baseline="0" dirty="0">
                        <a:solidFill>
                          <a:schemeClr val="tx1"/>
                        </a:solidFill>
                        <a:latin typeface="Calibri" panose="020F0502020204030204" pitchFamily="34" charset="0"/>
                        <a:ea typeface="Microsoft YaHei" panose="020B0503020204020204" pitchFamily="34" charset="-122"/>
                        <a:cs typeface="+mn-cs"/>
                      </a:endParaRPr>
                    </a:p>
                  </a:txBody>
                  <a:tcPr marL="360000" marR="72000" marT="36000" marB="3600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latinLnBrk="0" hangingPunct="1">
                        <a:lnSpc>
                          <a:spcPct val="100000"/>
                        </a:lnSpc>
                      </a:pPr>
                      <a:r>
                        <a:rPr lang="en-US" altLang="zh-TW" sz="4000" b="1" kern="1200" baseline="0" dirty="0">
                          <a:solidFill>
                            <a:schemeClr val="tx1"/>
                          </a:solidFill>
                          <a:latin typeface="Calibri" panose="020F0502020204030204" pitchFamily="34" charset="0"/>
                          <a:ea typeface="Microsoft YaHei" panose="020B0503020204020204" pitchFamily="34" charset="-122"/>
                          <a:cs typeface="+mn-cs"/>
                        </a:rPr>
                        <a:t>O</a:t>
                      </a:r>
                    </a:p>
                  </a:txBody>
                  <a:tcPr marL="90000" marT="36000" marB="360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l" defTabSz="914400" rtl="0" eaLnBrk="1" latinLnBrk="0" hangingPunct="1">
                        <a:buFont typeface="Wingdings" panose="05000000000000000000" pitchFamily="2" charset="2"/>
                        <a:buNone/>
                      </a:pPr>
                      <a:r>
                        <a:rPr lang="zh-TW" altLang="en-US" sz="2000" b="1" kern="1200" baseline="0" dirty="0">
                          <a:solidFill>
                            <a:schemeClr val="tx1"/>
                          </a:solidFill>
                          <a:latin typeface="Calibri" panose="020F0502020204030204" pitchFamily="34" charset="0"/>
                          <a:ea typeface="Microsoft YaHei" panose="020B0503020204020204" pitchFamily="34" charset="-122"/>
                          <a:cs typeface="+mn-cs"/>
                        </a:rPr>
                        <a:t>出血量、輸血率、併發症、副作用</a:t>
                      </a:r>
                      <a:endParaRPr lang="en-US" altLang="zh-TW" sz="2000" b="1" kern="1200" baseline="0" dirty="0">
                        <a:solidFill>
                          <a:schemeClr val="tx1"/>
                        </a:solidFill>
                        <a:latin typeface="Calibri" panose="020F0502020204030204" pitchFamily="34" charset="0"/>
                        <a:ea typeface="Microsoft YaHei" panose="020B0503020204020204" pitchFamily="34" charset="-122"/>
                        <a:cs typeface="+mn-cs"/>
                      </a:endParaRPr>
                    </a:p>
                  </a:txBody>
                  <a:tcPr marL="72000" marR="360000" marT="36000" marB="3600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25977094"/>
                  </a:ext>
                </a:extLst>
              </a:tr>
            </a:tbl>
          </a:graphicData>
        </a:graphic>
      </p:graphicFrame>
      <p:sp>
        <p:nvSpPr>
          <p:cNvPr id="8" name="圓角矩形 7">
            <a:extLst>
              <a:ext uri="{FF2B5EF4-FFF2-40B4-BE49-F238E27FC236}">
                <a16:creationId xmlns:a16="http://schemas.microsoft.com/office/drawing/2014/main" id="{3EEF9220-1E9C-3648-0E70-6B7005122976}"/>
              </a:ext>
            </a:extLst>
          </p:cNvPr>
          <p:cNvSpPr/>
          <p:nvPr/>
        </p:nvSpPr>
        <p:spPr>
          <a:xfrm>
            <a:off x="1303285" y="5204239"/>
            <a:ext cx="3289737" cy="591020"/>
          </a:xfrm>
          <a:prstGeom prst="roundRect">
            <a:avLst>
              <a:gd name="adj" fmla="val 50000"/>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800" b="1" dirty="0">
                <a:solidFill>
                  <a:schemeClr val="tx1"/>
                </a:solidFill>
                <a:latin typeface="Microsoft YaHei" panose="020B0503020204020204" pitchFamily="34" charset="-122"/>
                <a:ea typeface="Microsoft YaHei" panose="020B0503020204020204" pitchFamily="34" charset="-122"/>
              </a:rPr>
              <a:t>治療型問題</a:t>
            </a:r>
          </a:p>
        </p:txBody>
      </p:sp>
      <p:sp>
        <p:nvSpPr>
          <p:cNvPr id="9" name="圓角矩形 7">
            <a:extLst>
              <a:ext uri="{FF2B5EF4-FFF2-40B4-BE49-F238E27FC236}">
                <a16:creationId xmlns:a16="http://schemas.microsoft.com/office/drawing/2014/main" id="{176A7558-C708-91B7-2234-51AF152C867E}"/>
              </a:ext>
            </a:extLst>
          </p:cNvPr>
          <p:cNvSpPr/>
          <p:nvPr/>
        </p:nvSpPr>
        <p:spPr>
          <a:xfrm>
            <a:off x="7598978" y="5210690"/>
            <a:ext cx="3289737" cy="591020"/>
          </a:xfrm>
          <a:prstGeom prst="roundRect">
            <a:avLst>
              <a:gd name="adj" fmla="val 50000"/>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800" b="1" dirty="0">
                <a:solidFill>
                  <a:schemeClr val="tx1"/>
                </a:solidFill>
                <a:latin typeface="Microsoft YaHei" panose="020B0503020204020204" pitchFamily="34" charset="-122"/>
                <a:ea typeface="Microsoft YaHei" panose="020B0503020204020204" pitchFamily="34" charset="-122"/>
              </a:rPr>
              <a:t>治療型問題</a:t>
            </a:r>
          </a:p>
        </p:txBody>
      </p:sp>
      <p:pic>
        <p:nvPicPr>
          <p:cNvPr id="10" name="圖片 9">
            <a:extLst>
              <a:ext uri="{FF2B5EF4-FFF2-40B4-BE49-F238E27FC236}">
                <a16:creationId xmlns:a16="http://schemas.microsoft.com/office/drawing/2014/main" id="{09D6919F-EAF3-FED2-84A0-03460FE3B68C}"/>
              </a:ext>
            </a:extLst>
          </p:cNvPr>
          <p:cNvPicPr>
            <a:picLocks noChangeAspect="1"/>
          </p:cNvPicPr>
          <p:nvPr/>
        </p:nvPicPr>
        <p:blipFill>
          <a:blip r:embed="rId2" cstate="print">
            <a:extLst>
              <a:ext uri="{BEBA8EAE-BF5A-486C-A8C5-ECC9F3942E4B}">
                <a14:imgProps xmlns:a14="http://schemas.microsoft.com/office/drawing/2010/main">
                  <a14:imgLayer r:embed="rId3">
                    <a14:imgEffect>
                      <a14:backgroundRemoval t="10000" b="90000" l="10000" r="98889"/>
                    </a14:imgEffect>
                  </a14:imgLayer>
                </a14:imgProps>
              </a:ext>
              <a:ext uri="{28A0092B-C50C-407E-A947-70E740481C1C}">
                <a14:useLocalDpi xmlns:a14="http://schemas.microsoft.com/office/drawing/2010/main" val="0"/>
              </a:ext>
            </a:extLst>
          </a:blip>
          <a:stretch>
            <a:fillRect/>
          </a:stretch>
        </p:blipFill>
        <p:spPr>
          <a:xfrm>
            <a:off x="7087488" y="-20350"/>
            <a:ext cx="1044000" cy="1044000"/>
          </a:xfrm>
          <a:prstGeom prst="rect">
            <a:avLst/>
          </a:prstGeom>
        </p:spPr>
      </p:pic>
      <p:graphicFrame>
        <p:nvGraphicFramePr>
          <p:cNvPr id="12" name="表格 11">
            <a:extLst>
              <a:ext uri="{FF2B5EF4-FFF2-40B4-BE49-F238E27FC236}">
                <a16:creationId xmlns:a16="http://schemas.microsoft.com/office/drawing/2014/main" id="{5AED45B8-0B8F-5334-77E8-66CA9C5363F7}"/>
              </a:ext>
            </a:extLst>
          </p:cNvPr>
          <p:cNvGraphicFramePr>
            <a:graphicFrameLocks noGrp="1"/>
          </p:cNvGraphicFramePr>
          <p:nvPr>
            <p:extLst>
              <p:ext uri="{D42A27DB-BD31-4B8C-83A1-F6EECF244321}">
                <p14:modId xmlns:p14="http://schemas.microsoft.com/office/powerpoint/2010/main" val="3728803283"/>
              </p:ext>
            </p:extLst>
          </p:nvPr>
        </p:nvGraphicFramePr>
        <p:xfrm>
          <a:off x="557054" y="5909645"/>
          <a:ext cx="11056882" cy="740993"/>
        </p:xfrm>
        <a:graphic>
          <a:graphicData uri="http://schemas.openxmlformats.org/drawingml/2006/table">
            <a:tbl>
              <a:tblPr firstRow="1" bandRow="1">
                <a:tableStyleId>{5C22544A-7EE6-4342-B048-85BDC9FD1C3A}</a:tableStyleId>
              </a:tblPr>
              <a:tblGrid>
                <a:gridCol w="903889">
                  <a:extLst>
                    <a:ext uri="{9D8B030D-6E8A-4147-A177-3AD203B41FA5}">
                      <a16:colId xmlns:a16="http://schemas.microsoft.com/office/drawing/2014/main" val="377999321"/>
                    </a:ext>
                  </a:extLst>
                </a:gridCol>
                <a:gridCol w="10152993">
                  <a:extLst>
                    <a:ext uri="{9D8B030D-6E8A-4147-A177-3AD203B41FA5}">
                      <a16:colId xmlns:a16="http://schemas.microsoft.com/office/drawing/2014/main" val="4180536894"/>
                    </a:ext>
                  </a:extLst>
                </a:gridCol>
              </a:tblGrid>
              <a:tr h="740993">
                <a:tc>
                  <a:txBody>
                    <a:bodyPr/>
                    <a:lstStyle/>
                    <a:p>
                      <a:pPr algn="ctr"/>
                      <a:r>
                        <a:rPr lang="zh-TW" altLang="en-US" sz="1800" b="1" baseline="0" dirty="0">
                          <a:solidFill>
                            <a:schemeClr val="tx1"/>
                          </a:solidFill>
                          <a:latin typeface="Calibri" panose="020F0502020204030204" pitchFamily="34" charset="0"/>
                          <a:ea typeface="Microsoft YaHei" panose="020B0503020204020204" pitchFamily="34" charset="-122"/>
                        </a:rPr>
                        <a:t>選擇</a:t>
                      </a:r>
                      <a:endParaRPr lang="en-US" altLang="zh-TW" sz="1800" b="1" baseline="0" dirty="0">
                        <a:solidFill>
                          <a:schemeClr val="tx1"/>
                        </a:solidFill>
                        <a:latin typeface="Calibri" panose="020F0502020204030204" pitchFamily="34" charset="0"/>
                        <a:ea typeface="Microsoft YaHei" panose="020B0503020204020204" pitchFamily="34" charset="-122"/>
                      </a:endParaRPr>
                    </a:p>
                    <a:p>
                      <a:pPr algn="ctr"/>
                      <a:r>
                        <a:rPr lang="zh-TW" altLang="en-US" sz="1800" b="1" baseline="0" dirty="0">
                          <a:solidFill>
                            <a:schemeClr val="tx1"/>
                          </a:solidFill>
                          <a:latin typeface="Calibri" panose="020F0502020204030204" pitchFamily="34" charset="0"/>
                          <a:ea typeface="Microsoft YaHei" panose="020B0503020204020204" pitchFamily="34" charset="-122"/>
                        </a:rPr>
                        <a:t>理由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buClr>
                          <a:srgbClr val="373637"/>
                        </a:buClr>
                        <a:buSzPct val="47000"/>
                      </a:pPr>
                      <a:r>
                        <a:rPr lang="en-US" altLang="zh-TW" sz="1800" b="1" dirty="0">
                          <a:solidFill>
                            <a:schemeClr val="tx1"/>
                          </a:solidFill>
                          <a:latin typeface="Calibri" panose="020F0502020204030204" pitchFamily="34" charset="0"/>
                          <a:ea typeface="Microsoft YaHei" panose="020B0503020204020204" pitchFamily="34" charset="-122"/>
                          <a:sym typeface="Microsoft JhengHei"/>
                        </a:rPr>
                        <a:t>1.</a:t>
                      </a:r>
                      <a:r>
                        <a:rPr lang="zh-TW" altLang="en-US" sz="1800" b="1" dirty="0">
                          <a:solidFill>
                            <a:schemeClr val="tx1"/>
                          </a:solidFill>
                          <a:latin typeface="Calibri" panose="020F0502020204030204" pitchFamily="34" charset="0"/>
                          <a:ea typeface="Microsoft YaHei" panose="020B0503020204020204" pitchFamily="34" charset="-122"/>
                          <a:sym typeface="Microsoft JhengHei"/>
                        </a:rPr>
                        <a:t> 術後疼痛建議以靜脈注射，不建議硬脊膜外腔注射，副作用可能大於益處</a:t>
                      </a:r>
                      <a:endParaRPr lang="en-US" altLang="zh-TW" sz="1800" b="1" dirty="0">
                        <a:solidFill>
                          <a:schemeClr val="tx1"/>
                        </a:solidFill>
                        <a:latin typeface="Calibri" panose="020F0502020204030204" pitchFamily="34" charset="0"/>
                        <a:ea typeface="Microsoft YaHei" panose="020B0503020204020204" pitchFamily="34" charset="-122"/>
                        <a:sym typeface="Microsoft JhengHei"/>
                      </a:endParaRPr>
                    </a:p>
                    <a:p>
                      <a:pPr>
                        <a:buClr>
                          <a:srgbClr val="373637"/>
                        </a:buClr>
                        <a:buSzPct val="47000"/>
                      </a:pPr>
                      <a:r>
                        <a:rPr lang="en-US" altLang="zh-TW" sz="1800" b="1" dirty="0">
                          <a:solidFill>
                            <a:schemeClr val="tx1"/>
                          </a:solidFill>
                          <a:latin typeface="Calibri" panose="020F0502020204030204" pitchFamily="34" charset="0"/>
                          <a:ea typeface="Microsoft YaHei" panose="020B0503020204020204" pitchFamily="34" charset="-122"/>
                          <a:sym typeface="Microsoft JhengHei"/>
                        </a:rPr>
                        <a:t>2.</a:t>
                      </a:r>
                      <a:r>
                        <a:rPr lang="zh-TW" altLang="en-US" sz="1800" b="1" dirty="0">
                          <a:solidFill>
                            <a:schemeClr val="tx1"/>
                          </a:solidFill>
                          <a:latin typeface="Calibri" panose="020F0502020204030204" pitchFamily="34" charset="0"/>
                          <a:ea typeface="Microsoft YaHei" panose="020B0503020204020204" pitchFamily="34" charset="-122"/>
                          <a:sym typeface="Microsoft JhengHei"/>
                        </a:rPr>
                        <a:t> 病人有貧血，減少出血或輸血對病人是有幫助的</a:t>
                      </a:r>
                      <a:endParaRPr lang="zh-TW" altLang="en-US" sz="1800" b="1"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67038369"/>
                  </a:ext>
                </a:extLst>
              </a:tr>
            </a:tbl>
          </a:graphicData>
        </a:graphic>
      </p:graphicFrame>
    </p:spTree>
    <p:extLst>
      <p:ext uri="{BB962C8B-B14F-4D97-AF65-F5344CB8AC3E}">
        <p14:creationId xmlns:p14="http://schemas.microsoft.com/office/powerpoint/2010/main" val="359439799"/>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EF28F4-F58C-4CB1-2CA9-FEB3DD131DA8}"/>
            </a:ext>
          </a:extLst>
        </p:cNvPr>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B4250CF9-A5AA-C493-4F07-D7D681D7C1F7}"/>
              </a:ext>
            </a:extLst>
          </p:cNvPr>
          <p:cNvSpPr>
            <a:spLocks noGrp="1"/>
          </p:cNvSpPr>
          <p:nvPr>
            <p:ph type="sldNum" sz="quarter" idx="12"/>
          </p:nvPr>
        </p:nvSpPr>
        <p:spPr/>
        <p:txBody>
          <a:bodyPr/>
          <a:lstStyle/>
          <a:p>
            <a:fld id="{154B1E34-4B56-4D7B-B502-6C93ADB6714F}" type="slidenum">
              <a:rPr lang="zh-TW" altLang="en-US" smtClean="0"/>
              <a:t>10</a:t>
            </a:fld>
            <a:endParaRPr lang="zh-TW" altLang="en-US"/>
          </a:p>
        </p:txBody>
      </p:sp>
      <p:sp>
        <p:nvSpPr>
          <p:cNvPr id="5" name="矩形 4">
            <a:extLst>
              <a:ext uri="{FF2B5EF4-FFF2-40B4-BE49-F238E27FC236}">
                <a16:creationId xmlns:a16="http://schemas.microsoft.com/office/drawing/2014/main" id="{D9FDBB67-C4B5-0582-5830-E417A41A3AB3}"/>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最佳研究設計</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pic>
        <p:nvPicPr>
          <p:cNvPr id="6" name="圖片 5">
            <a:extLst>
              <a:ext uri="{FF2B5EF4-FFF2-40B4-BE49-F238E27FC236}">
                <a16:creationId xmlns:a16="http://schemas.microsoft.com/office/drawing/2014/main" id="{77C8966C-71BB-085C-17F2-AB10129B31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54256" y="1678685"/>
            <a:ext cx="4140000" cy="4012616"/>
          </a:xfrm>
          <a:prstGeom prst="rect">
            <a:avLst/>
          </a:prstGeom>
        </p:spPr>
      </p:pic>
      <p:sp>
        <p:nvSpPr>
          <p:cNvPr id="7" name="文字方塊 6">
            <a:extLst>
              <a:ext uri="{FF2B5EF4-FFF2-40B4-BE49-F238E27FC236}">
                <a16:creationId xmlns:a16="http://schemas.microsoft.com/office/drawing/2014/main" id="{D741B272-3941-979C-8161-33F163115171}"/>
              </a:ext>
            </a:extLst>
          </p:cNvPr>
          <p:cNvSpPr txBox="1"/>
          <p:nvPr/>
        </p:nvSpPr>
        <p:spPr>
          <a:xfrm>
            <a:off x="7258266" y="5746963"/>
            <a:ext cx="4340181" cy="276999"/>
          </a:xfrm>
          <a:prstGeom prst="rect">
            <a:avLst/>
          </a:prstGeom>
          <a:noFill/>
        </p:spPr>
        <p:txBody>
          <a:bodyPr wrap="square">
            <a:spAutoFit/>
          </a:bodyPr>
          <a:lstStyle/>
          <a:p>
            <a:r>
              <a:rPr lang="en-US" altLang="zh-TW" sz="1200" dirty="0"/>
              <a:t>Murad MH, et al. BMJ Evidence-Based Medicine. 2016;21:125-127.</a:t>
            </a:r>
            <a:endParaRPr lang="zh-TW" altLang="en-US" sz="1200" dirty="0"/>
          </a:p>
        </p:txBody>
      </p:sp>
      <p:graphicFrame>
        <p:nvGraphicFramePr>
          <p:cNvPr id="8" name="表格 7">
            <a:extLst>
              <a:ext uri="{FF2B5EF4-FFF2-40B4-BE49-F238E27FC236}">
                <a16:creationId xmlns:a16="http://schemas.microsoft.com/office/drawing/2014/main" id="{06851B8E-2631-FD9B-3E6E-FE2897C6EFEB}"/>
              </a:ext>
            </a:extLst>
          </p:cNvPr>
          <p:cNvGraphicFramePr>
            <a:graphicFrameLocks noGrp="1"/>
          </p:cNvGraphicFramePr>
          <p:nvPr/>
        </p:nvGraphicFramePr>
        <p:xfrm>
          <a:off x="517355" y="1491920"/>
          <a:ext cx="6352678" cy="4642264"/>
        </p:xfrm>
        <a:graphic>
          <a:graphicData uri="http://schemas.openxmlformats.org/drawingml/2006/table">
            <a:tbl>
              <a:tblPr firstRow="1" bandRow="1">
                <a:tableStyleId>{5C22544A-7EE6-4342-B048-85BDC9FD1C3A}</a:tableStyleId>
              </a:tblPr>
              <a:tblGrid>
                <a:gridCol w="637677">
                  <a:extLst>
                    <a:ext uri="{9D8B030D-6E8A-4147-A177-3AD203B41FA5}">
                      <a16:colId xmlns:a16="http://schemas.microsoft.com/office/drawing/2014/main" val="1357759207"/>
                    </a:ext>
                  </a:extLst>
                </a:gridCol>
                <a:gridCol w="2177715">
                  <a:extLst>
                    <a:ext uri="{9D8B030D-6E8A-4147-A177-3AD203B41FA5}">
                      <a16:colId xmlns:a16="http://schemas.microsoft.com/office/drawing/2014/main" val="1576748086"/>
                    </a:ext>
                  </a:extLst>
                </a:gridCol>
                <a:gridCol w="553454">
                  <a:extLst>
                    <a:ext uri="{9D8B030D-6E8A-4147-A177-3AD203B41FA5}">
                      <a16:colId xmlns:a16="http://schemas.microsoft.com/office/drawing/2014/main" val="1212768091"/>
                    </a:ext>
                  </a:extLst>
                </a:gridCol>
                <a:gridCol w="2983832">
                  <a:extLst>
                    <a:ext uri="{9D8B030D-6E8A-4147-A177-3AD203B41FA5}">
                      <a16:colId xmlns:a16="http://schemas.microsoft.com/office/drawing/2014/main" val="158972587"/>
                    </a:ext>
                  </a:extLst>
                </a:gridCol>
              </a:tblGrid>
              <a:tr h="915322">
                <a:tc>
                  <a:txBody>
                    <a:bodyPr/>
                    <a:lstStyle/>
                    <a:p>
                      <a:pPr algn="ctr"/>
                      <a:r>
                        <a:rPr lang="en-US" altLang="zh-TW" sz="3600" baseline="0" dirty="0">
                          <a:solidFill>
                            <a:schemeClr val="tx1"/>
                          </a:solidFill>
                          <a:latin typeface="Calibri" panose="020F0502020204030204" pitchFamily="34" charset="0"/>
                          <a:ea typeface="Microsoft YaHei" panose="020B0503020204020204" pitchFamily="34" charset="-122"/>
                        </a:rPr>
                        <a:t>Q</a:t>
                      </a:r>
                      <a:endParaRPr lang="zh-TW" altLang="en-US" sz="36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2400" dirty="0">
                          <a:solidFill>
                            <a:schemeClr val="tx1"/>
                          </a:solidFill>
                          <a:latin typeface="Calibri" panose="020F0502020204030204" pitchFamily="34" charset="0"/>
                          <a:ea typeface="Microsoft YaHei" panose="020B0503020204020204" pitchFamily="34" charset="-122"/>
                          <a:cs typeface="Microsoft JhengHei"/>
                          <a:sym typeface="Microsoft JhengHei"/>
                        </a:rPr>
                        <a:t>全髖關節置換術期間使用止血針，對減少出血、減少輸血的效果？</a:t>
                      </a:r>
                      <a:endParaRPr lang="zh-TW" altLang="en-US" sz="2400" b="1"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zh-TW" altLang="en-US"/>
                    </a:p>
                  </a:txBody>
                  <a:tcPr/>
                </a:tc>
                <a:tc hMerge="1">
                  <a:txBody>
                    <a:bodyPr/>
                    <a:lstStyle/>
                    <a:p>
                      <a:endParaRPr lang="zh-TW" altLang="en-US" baseline="0" dirty="0">
                        <a:latin typeface="Calibri" panose="020F0502020204030204" pitchFamily="34" charset="0"/>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25594834"/>
                  </a:ext>
                </a:extLst>
              </a:tr>
              <a:tr h="370840">
                <a:tc gridSpan="4">
                  <a:txBody>
                    <a:bodyPr/>
                    <a:lstStyle/>
                    <a:p>
                      <a:pPr algn="ctr"/>
                      <a:r>
                        <a:rPr lang="zh-TW" altLang="en-US" sz="3600" b="1" baseline="0" dirty="0">
                          <a:solidFill>
                            <a:schemeClr val="tx1"/>
                          </a:solidFill>
                          <a:latin typeface="Calibri" panose="020F0502020204030204" pitchFamily="34" charset="0"/>
                          <a:ea typeface="Microsoft YaHei" panose="020B0503020204020204" pitchFamily="34" charset="-122"/>
                        </a:rPr>
                        <a:t>治療型問題</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sz="2400" baseline="0" dirty="0">
                        <a:solidFill>
                          <a:schemeClr val="tx1"/>
                        </a:solidFill>
                        <a:latin typeface="Calibri" panose="020F0502020204030204" pitchFamily="34" charset="0"/>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58365082"/>
                  </a:ext>
                </a:extLst>
              </a:tr>
              <a:tr h="370840">
                <a:tc gridSpan="3">
                  <a:txBody>
                    <a:bodyPr/>
                    <a:lstStyle/>
                    <a:p>
                      <a:pPr algn="ctr"/>
                      <a:r>
                        <a:rPr lang="zh-TW" altLang="en-US" sz="2000" b="1" baseline="0" dirty="0">
                          <a:solidFill>
                            <a:schemeClr val="tx1"/>
                          </a:solidFill>
                          <a:latin typeface="Calibri" panose="020F0502020204030204" pitchFamily="34" charset="0"/>
                          <a:ea typeface="Microsoft YaHei" panose="020B0503020204020204" pitchFamily="34" charset="-122"/>
                        </a:rPr>
                        <a:t>探討證據的方法</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zh-TW" altLang="en-US"/>
                    </a:p>
                  </a:txBody>
                  <a:tcPr/>
                </a:tc>
                <a:tc hMerge="1">
                  <a:txBody>
                    <a:bodyPr/>
                    <a:lstStyle/>
                    <a:p>
                      <a:endParaRPr lang="zh-TW" altLang="en-US"/>
                    </a:p>
                  </a:txBody>
                  <a:tcPr/>
                </a:tc>
                <a:tc>
                  <a:txBody>
                    <a:bodyPr/>
                    <a:lstStyle/>
                    <a:p>
                      <a:pPr algn="ctr"/>
                      <a:r>
                        <a:rPr lang="zh-TW" altLang="en-US" sz="2000" b="1" baseline="0" dirty="0">
                          <a:solidFill>
                            <a:schemeClr val="tx1"/>
                          </a:solidFill>
                          <a:latin typeface="Calibri" panose="020F0502020204030204" pitchFamily="34" charset="0"/>
                          <a:ea typeface="Microsoft YaHei" panose="020B0503020204020204" pitchFamily="34" charset="-122"/>
                        </a:rPr>
                        <a:t>適當的研究設計</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17829293"/>
                  </a:ext>
                </a:extLst>
              </a:tr>
              <a:tr h="370840">
                <a:tc rowSpan="4" gridSpan="2">
                  <a:txBody>
                    <a:bodyPr/>
                    <a:lstStyle/>
                    <a:p>
                      <a:pPr algn="ctr"/>
                      <a:r>
                        <a:rPr lang="zh-TW" altLang="en-US" sz="2400" b="1" baseline="0" dirty="0">
                          <a:solidFill>
                            <a:srgbClr val="C00000"/>
                          </a:solidFill>
                          <a:latin typeface="Calibri" panose="020F0502020204030204" pitchFamily="34" charset="0"/>
                          <a:ea typeface="Microsoft YaHei" panose="020B0503020204020204" pitchFamily="34" charset="-122"/>
                        </a:rPr>
                        <a:t>系統性文獻回顧</a:t>
                      </a:r>
                      <a:endParaRPr lang="en-US" altLang="zh-TW" sz="2400" b="1" baseline="0" dirty="0">
                        <a:solidFill>
                          <a:srgbClr val="C00000"/>
                        </a:solidFill>
                        <a:latin typeface="Calibri" panose="020F0502020204030204" pitchFamily="34" charset="0"/>
                        <a:ea typeface="Microsoft YaHei" panose="020B0503020204020204" pitchFamily="34" charset="-122"/>
                      </a:endParaRPr>
                    </a:p>
                    <a:p>
                      <a:pPr algn="ctr"/>
                      <a:r>
                        <a:rPr lang="en-US" altLang="zh-TW" sz="1600" baseline="0" dirty="0">
                          <a:solidFill>
                            <a:srgbClr val="C00000"/>
                          </a:solidFill>
                          <a:latin typeface="Calibri" panose="020F0502020204030204" pitchFamily="34" charset="0"/>
                          <a:ea typeface="Microsoft YaHei" panose="020B0503020204020204" pitchFamily="34" charset="-122"/>
                        </a:rPr>
                        <a:t>Systematic review</a:t>
                      </a:r>
                      <a:endParaRPr lang="zh-TW" altLang="en-US" sz="1600" baseline="0" dirty="0">
                        <a:solidFill>
                          <a:srgbClr val="C00000"/>
                        </a:solidFill>
                        <a:latin typeface="Calibri" panose="020F0502020204030204" pitchFamily="34" charset="0"/>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4" hMerge="1">
                  <a:txBody>
                    <a:bodyPr/>
                    <a:lstStyle/>
                    <a:p>
                      <a:endParaRPr lang="zh-TW" altLang="en-US"/>
                    </a:p>
                  </a:txBody>
                  <a:tcPr/>
                </a:tc>
                <a:tc rowSpan="4">
                  <a:txBody>
                    <a:bodyPr/>
                    <a:lstStyle/>
                    <a:p>
                      <a:r>
                        <a:rPr lang="en-US" altLang="zh-TW" sz="2000" b="1" baseline="0" dirty="0">
                          <a:solidFill>
                            <a:schemeClr val="tx1"/>
                          </a:solidFill>
                          <a:latin typeface="Calibri" panose="020F0502020204030204" pitchFamily="34" charset="0"/>
                          <a:ea typeface="Microsoft YaHei" panose="020B0503020204020204" pitchFamily="34" charset="-122"/>
                        </a:rPr>
                        <a:t>of</a:t>
                      </a:r>
                      <a:endParaRPr lang="zh-TW" altLang="en-US" sz="2000" b="1"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Font typeface="Wingdings" panose="05000000000000000000" pitchFamily="2" charset="2"/>
                        <a:buNone/>
                      </a:pPr>
                      <a:r>
                        <a:rPr lang="zh-TW" altLang="en-US" sz="2400" b="1" baseline="0" dirty="0">
                          <a:solidFill>
                            <a:srgbClr val="C00000"/>
                          </a:solidFill>
                          <a:latin typeface="Calibri" panose="020F0502020204030204" pitchFamily="34" charset="0"/>
                          <a:ea typeface="Microsoft YaHei" panose="020B0503020204020204" pitchFamily="34" charset="-122"/>
                        </a:rPr>
                        <a:t>隨機對照試驗</a:t>
                      </a:r>
                      <a:endParaRPr lang="en-US" altLang="zh-TW" sz="2400" b="1" baseline="0" dirty="0">
                        <a:solidFill>
                          <a:srgbClr val="C00000"/>
                        </a:solidFill>
                        <a:latin typeface="Calibri" panose="020F0502020204030204" pitchFamily="34" charset="0"/>
                        <a:ea typeface="Microsoft YaHei" panose="020B0503020204020204" pitchFamily="34" charset="-122"/>
                      </a:endParaRPr>
                    </a:p>
                    <a:p>
                      <a:pPr marL="0" indent="0">
                        <a:lnSpc>
                          <a:spcPts val="1600"/>
                        </a:lnSpc>
                        <a:buFont typeface="Wingdings" panose="05000000000000000000" pitchFamily="2" charset="2"/>
                        <a:buNone/>
                      </a:pPr>
                      <a:r>
                        <a:rPr lang="en-US" altLang="zh-TW" sz="1600" b="0" baseline="0" dirty="0">
                          <a:solidFill>
                            <a:srgbClr val="C00000"/>
                          </a:solidFill>
                          <a:latin typeface="Calibri" panose="020F0502020204030204" pitchFamily="34" charset="0"/>
                          <a:ea typeface="Microsoft YaHei" panose="020B0503020204020204" pitchFamily="34" charset="-122"/>
                        </a:rPr>
                        <a:t>Randomized control trials</a:t>
                      </a:r>
                      <a:endParaRPr lang="zh-TW" altLang="en-US" sz="1600" b="0" baseline="0" dirty="0">
                        <a:solidFill>
                          <a:srgbClr val="C00000"/>
                        </a:solidFill>
                        <a:latin typeface="Calibri" panose="020F0502020204030204" pitchFamily="34" charset="0"/>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49641400"/>
                  </a:ext>
                </a:extLst>
              </a:tr>
              <a:tr h="370840">
                <a:tc gridSpan="2" vMerge="1">
                  <a:txBody>
                    <a:bodyPr/>
                    <a:lstStyle/>
                    <a:p>
                      <a:endParaRPr lang="zh-TW" altLang="en-US" sz="24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vMerge="1">
                  <a:txBody>
                    <a:bodyPr/>
                    <a:lstStyle/>
                    <a:p>
                      <a:endParaRPr lang="zh-TW" altLang="en-US"/>
                    </a:p>
                  </a:txBody>
                  <a:tcPr/>
                </a:tc>
                <a:tc vMerge="1">
                  <a:txBody>
                    <a:bodyPr/>
                    <a:lstStyle/>
                    <a:p>
                      <a:endParaRPr lang="zh-TW" altLang="en-US" sz="2400" baseline="0" dirty="0">
                        <a:solidFill>
                          <a:schemeClr val="tx1"/>
                        </a:solidFill>
                        <a:latin typeface="Calibri" panose="020F0502020204030204" pitchFamily="34" charset="0"/>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buFont typeface="Wingdings" panose="05000000000000000000" pitchFamily="2" charset="2"/>
                        <a:buNone/>
                      </a:pPr>
                      <a:r>
                        <a:rPr lang="zh-TW" altLang="en-US" sz="2400" b="1" baseline="0" dirty="0">
                          <a:solidFill>
                            <a:schemeClr val="tx1"/>
                          </a:solidFill>
                          <a:latin typeface="Calibri" panose="020F0502020204030204" pitchFamily="34" charset="0"/>
                          <a:ea typeface="Microsoft YaHei" panose="020B0503020204020204" pitchFamily="34" charset="-122"/>
                        </a:rPr>
                        <a:t>世代研究</a:t>
                      </a:r>
                      <a:endParaRPr lang="en-US" altLang="zh-TW" sz="2400" b="1" baseline="0" dirty="0">
                        <a:solidFill>
                          <a:schemeClr val="tx1"/>
                        </a:solidFill>
                        <a:latin typeface="Calibri" panose="020F0502020204030204" pitchFamily="34" charset="0"/>
                        <a:ea typeface="Microsoft YaHei" panose="020B0503020204020204" pitchFamily="34" charset="-122"/>
                      </a:endParaRPr>
                    </a:p>
                    <a:p>
                      <a:pPr marL="0" indent="0" algn="l" defTabSz="914400" rtl="0" eaLnBrk="1" latinLnBrk="0" hangingPunct="1">
                        <a:lnSpc>
                          <a:spcPts val="1600"/>
                        </a:lnSpc>
                        <a:buFont typeface="Wingdings" panose="05000000000000000000" pitchFamily="2" charset="2"/>
                        <a:buNone/>
                      </a:pPr>
                      <a:r>
                        <a:rPr lang="en-US" altLang="zh-TW" sz="1600" b="0" kern="1200" baseline="0" dirty="0">
                          <a:solidFill>
                            <a:schemeClr val="tx1"/>
                          </a:solidFill>
                          <a:latin typeface="Calibri" panose="020F0502020204030204" pitchFamily="34" charset="0"/>
                          <a:ea typeface="Microsoft YaHei" panose="020B0503020204020204" pitchFamily="34" charset="-122"/>
                          <a:cs typeface="+mn-cs"/>
                        </a:rPr>
                        <a:t>Cohort studies</a:t>
                      </a:r>
                      <a:endParaRPr lang="zh-TW" altLang="en-US" sz="1600" b="0" kern="1200" baseline="0" dirty="0">
                        <a:solidFill>
                          <a:schemeClr val="tx1"/>
                        </a:solidFill>
                        <a:latin typeface="Calibri" panose="020F0502020204030204" pitchFamily="34" charset="0"/>
                        <a:ea typeface="Microsoft YaHei" panose="020B0503020204020204" pitchFamily="34" charset="-122"/>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84780300"/>
                  </a:ext>
                </a:extLst>
              </a:tr>
              <a:tr h="370840">
                <a:tc gridSpan="2" vMerge="1">
                  <a:txBody>
                    <a:bodyPr/>
                    <a:lstStyle/>
                    <a:p>
                      <a:endParaRPr lang="zh-TW" altLang="en-US" sz="24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vMerge="1">
                  <a:txBody>
                    <a:bodyPr/>
                    <a:lstStyle/>
                    <a:p>
                      <a:endParaRPr lang="zh-TW" altLang="en-US"/>
                    </a:p>
                  </a:txBody>
                  <a:tcPr/>
                </a:tc>
                <a:tc vMerge="1">
                  <a:txBody>
                    <a:bodyPr/>
                    <a:lstStyle/>
                    <a:p>
                      <a:endParaRPr lang="zh-TW" altLang="en-US" sz="2400" baseline="0" dirty="0">
                        <a:solidFill>
                          <a:schemeClr val="tx1"/>
                        </a:solidFill>
                        <a:latin typeface="Calibri" panose="020F0502020204030204" pitchFamily="34" charset="0"/>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2400" b="1" baseline="0" dirty="0">
                          <a:solidFill>
                            <a:schemeClr val="tx1"/>
                          </a:solidFill>
                          <a:latin typeface="Calibri" panose="020F0502020204030204" pitchFamily="34" charset="0"/>
                          <a:ea typeface="Microsoft YaHei" panose="020B0503020204020204" pitchFamily="34" charset="-122"/>
                        </a:rPr>
                        <a:t>病例對照研究</a:t>
                      </a:r>
                      <a:endParaRPr lang="en-US" altLang="zh-TW" sz="2400" b="1" baseline="0" dirty="0">
                        <a:solidFill>
                          <a:schemeClr val="tx1"/>
                        </a:solidFill>
                        <a:latin typeface="Calibri" panose="020F0502020204030204" pitchFamily="34" charset="0"/>
                        <a:ea typeface="Microsoft YaHei" panose="020B0503020204020204" pitchFamily="34" charset="-122"/>
                      </a:endParaRPr>
                    </a:p>
                    <a:p>
                      <a:r>
                        <a:rPr lang="en-US" altLang="zh-TW" sz="1600" b="0" kern="1200" baseline="0" dirty="0">
                          <a:solidFill>
                            <a:schemeClr val="tx1"/>
                          </a:solidFill>
                          <a:latin typeface="Calibri" panose="020F0502020204030204" pitchFamily="34" charset="0"/>
                          <a:ea typeface="Microsoft YaHei" panose="020B0503020204020204" pitchFamily="34" charset="-122"/>
                          <a:cs typeface="+mn-cs"/>
                          <a:sym typeface="Microsoft JhengHei"/>
                        </a:rPr>
                        <a:t>Case control studies</a:t>
                      </a:r>
                      <a:endParaRPr lang="zh-TW" altLang="en-US" sz="16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40990989"/>
                  </a:ext>
                </a:extLst>
              </a:tr>
              <a:tr h="370840">
                <a:tc gridSpan="2" vMerge="1">
                  <a:txBody>
                    <a:bodyPr/>
                    <a:lstStyle/>
                    <a:p>
                      <a:endParaRPr lang="zh-TW" altLang="en-US" sz="24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vMerge="1">
                  <a:txBody>
                    <a:bodyPr/>
                    <a:lstStyle/>
                    <a:p>
                      <a:endParaRPr lang="zh-TW" altLang="en-US"/>
                    </a:p>
                  </a:txBody>
                  <a:tcPr/>
                </a:tc>
                <a:tc vMerge="1">
                  <a:txBody>
                    <a:bodyPr/>
                    <a:lstStyle/>
                    <a:p>
                      <a:endParaRPr lang="zh-TW" altLang="en-US" sz="2400" baseline="0" dirty="0">
                        <a:solidFill>
                          <a:schemeClr val="tx1"/>
                        </a:solidFill>
                        <a:latin typeface="Calibri" panose="020F0502020204030204" pitchFamily="34" charset="0"/>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2400" b="1" kern="1200" baseline="0" dirty="0">
                          <a:solidFill>
                            <a:schemeClr val="tx1"/>
                          </a:solidFill>
                          <a:latin typeface="Calibri" panose="020F0502020204030204" pitchFamily="34" charset="0"/>
                          <a:ea typeface="Microsoft YaHei" panose="020B0503020204020204" pitchFamily="34" charset="-122"/>
                          <a:cs typeface="+mn-cs"/>
                        </a:rPr>
                        <a:t>橫斷性研究</a:t>
                      </a:r>
                      <a:endParaRPr lang="en-US" altLang="zh-TW" sz="2400" b="1" kern="1200" baseline="0" dirty="0">
                        <a:solidFill>
                          <a:schemeClr val="tx1"/>
                        </a:solidFill>
                        <a:latin typeface="Calibri" panose="020F0502020204030204" pitchFamily="34" charset="0"/>
                        <a:ea typeface="Microsoft YaHei" panose="020B0503020204020204" pitchFamily="34" charset="-122"/>
                        <a:cs typeface="+mn-cs"/>
                      </a:endParaRPr>
                    </a:p>
                    <a:p>
                      <a:pPr marL="0" indent="0" algn="l" defTabSz="914400" rtl="0" eaLnBrk="1" latinLnBrk="0" hangingPunct="1">
                        <a:lnSpc>
                          <a:spcPts val="1600"/>
                        </a:lnSpc>
                        <a:buFont typeface="Wingdings" panose="05000000000000000000" pitchFamily="2" charset="2"/>
                        <a:buNone/>
                      </a:pPr>
                      <a:r>
                        <a:rPr lang="en-US" altLang="zh-TW" sz="1600" b="0" kern="1200" baseline="0" dirty="0">
                          <a:solidFill>
                            <a:schemeClr val="tx1"/>
                          </a:solidFill>
                          <a:latin typeface="Calibri" panose="020F0502020204030204" pitchFamily="34" charset="0"/>
                          <a:ea typeface="Microsoft YaHei" panose="020B0503020204020204" pitchFamily="34" charset="-122"/>
                          <a:cs typeface="+mn-cs"/>
                        </a:rPr>
                        <a:t>Cross sectional studies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45984670"/>
                  </a:ext>
                </a:extLst>
              </a:tr>
            </a:tbl>
          </a:graphicData>
        </a:graphic>
      </p:graphicFrame>
    </p:spTree>
    <p:extLst>
      <p:ext uri="{BB962C8B-B14F-4D97-AF65-F5344CB8AC3E}">
        <p14:creationId xmlns:p14="http://schemas.microsoft.com/office/powerpoint/2010/main" val="2795782725"/>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BB603E39-8EA5-DC41-E98B-E25E16DAD09F}"/>
              </a:ext>
            </a:extLst>
          </p:cNvPr>
          <p:cNvSpPr/>
          <p:nvPr/>
        </p:nvSpPr>
        <p:spPr>
          <a:xfrm>
            <a:off x="0" y="0"/>
            <a:ext cx="6817895"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6000" b="1" dirty="0">
                <a:solidFill>
                  <a:schemeClr val="bg1"/>
                </a:solidFill>
                <a:latin typeface="Calibri" panose="020F0502020204030204" pitchFamily="34" charset="0"/>
                <a:ea typeface="Microsoft YaHei" panose="020B0503020204020204" pitchFamily="34" charset="-122"/>
              </a:rPr>
              <a:t>文獻搜尋</a:t>
            </a:r>
            <a:endParaRPr lang="en-US" altLang="zh-TW" sz="6000" b="1" dirty="0">
              <a:solidFill>
                <a:schemeClr val="bg1"/>
              </a:solidFill>
              <a:latin typeface="Calibri" panose="020F0502020204030204" pitchFamily="34" charset="0"/>
              <a:ea typeface="Microsoft YaHei" panose="020B0503020204020204" pitchFamily="34" charset="-122"/>
            </a:endParaRPr>
          </a:p>
          <a:p>
            <a:pPr algn="ctr"/>
            <a:r>
              <a:rPr lang="en-US" altLang="zh-TW" sz="7200" b="1" dirty="0">
                <a:solidFill>
                  <a:schemeClr val="bg1"/>
                </a:solidFill>
                <a:latin typeface="Calibri" panose="020F0502020204030204" pitchFamily="34" charset="0"/>
                <a:ea typeface="Microsoft YaHei" panose="020B0503020204020204" pitchFamily="34" charset="-122"/>
              </a:rPr>
              <a:t>Acquire</a:t>
            </a:r>
            <a:endParaRPr lang="en-US" altLang="zh-TW" sz="6000" b="1" dirty="0">
              <a:solidFill>
                <a:schemeClr val="bg1"/>
              </a:solidFill>
              <a:latin typeface="Calibri" panose="020F0502020204030204" pitchFamily="34" charset="0"/>
              <a:ea typeface="Microsoft YaHei" panose="020B0503020204020204" pitchFamily="34" charset="-122"/>
            </a:endParaRPr>
          </a:p>
        </p:txBody>
      </p:sp>
      <p:sp>
        <p:nvSpPr>
          <p:cNvPr id="7" name="文字方塊 6">
            <a:extLst>
              <a:ext uri="{FF2B5EF4-FFF2-40B4-BE49-F238E27FC236}">
                <a16:creationId xmlns:a16="http://schemas.microsoft.com/office/drawing/2014/main" id="{A780D943-46F0-718C-119C-1E622C595CA8}"/>
              </a:ext>
            </a:extLst>
          </p:cNvPr>
          <p:cNvSpPr txBox="1"/>
          <p:nvPr/>
        </p:nvSpPr>
        <p:spPr>
          <a:xfrm>
            <a:off x="7230063" y="971333"/>
            <a:ext cx="4519196" cy="5078313"/>
          </a:xfrm>
          <a:prstGeom prst="rect">
            <a:avLst/>
          </a:prstGeom>
          <a:noFill/>
        </p:spPr>
        <p:txBody>
          <a:bodyPr wrap="square" rtlCol="0">
            <a:spAutoFit/>
          </a:bodyPr>
          <a:lstStyle>
            <a:defPPr>
              <a:defRPr lang="zh-TW"/>
            </a:defPPr>
            <a:lvl1pPr>
              <a:defRPr sz="4800" b="1">
                <a:latin typeface="Microsoft YaHei" panose="020B0503020204020204" pitchFamily="34" charset="-122"/>
                <a:ea typeface="Microsoft YaHei" panose="020B0503020204020204" pitchFamily="34" charset="-122"/>
              </a:defRPr>
            </a:lvl1pPr>
          </a:lstStyle>
          <a:p>
            <a:pPr algn="ctr"/>
            <a:r>
              <a:rPr lang="zh-TW" altLang="en-US" sz="3600" dirty="0">
                <a:latin typeface="Calibri" panose="020F0502020204030204" pitchFamily="34" charset="0"/>
              </a:rPr>
              <a:t>使用合適關鍵字</a:t>
            </a:r>
            <a:endParaRPr lang="en-US" altLang="zh-TW" sz="3600" dirty="0">
              <a:latin typeface="Calibri" panose="020F0502020204030204" pitchFamily="34" charset="0"/>
            </a:endParaRPr>
          </a:p>
          <a:p>
            <a:pPr algn="ctr"/>
            <a:r>
              <a:rPr lang="en-US" altLang="zh-TW" sz="3600" dirty="0">
                <a:latin typeface="Calibri" panose="020F0502020204030204" pitchFamily="34" charset="0"/>
                <a:sym typeface="Wingdings 3" panose="05040102010807070707" pitchFamily="18" charset="2"/>
              </a:rPr>
              <a:t></a:t>
            </a:r>
            <a:endParaRPr lang="en-US" altLang="zh-TW" sz="3600" dirty="0">
              <a:latin typeface="Calibri" panose="020F0502020204030204" pitchFamily="34" charset="0"/>
            </a:endParaRPr>
          </a:p>
          <a:p>
            <a:pPr algn="ctr"/>
            <a:r>
              <a:rPr lang="zh-TW" altLang="en-US" sz="3600" dirty="0">
                <a:latin typeface="Calibri" panose="020F0502020204030204" pitchFamily="34" charset="0"/>
              </a:rPr>
              <a:t>使用代表性資料庫</a:t>
            </a:r>
            <a:endParaRPr lang="en-US" altLang="zh-TW" sz="3600" dirty="0">
              <a:latin typeface="Calibri" panose="020F0502020204030204" pitchFamily="34" charset="0"/>
            </a:endParaRPr>
          </a:p>
          <a:p>
            <a:pPr algn="ctr"/>
            <a:r>
              <a:rPr lang="zh-TW" altLang="en-US" sz="3600" dirty="0">
                <a:latin typeface="Calibri" panose="020F0502020204030204" pitchFamily="34" charset="0"/>
              </a:rPr>
              <a:t>進行檢索</a:t>
            </a:r>
            <a:endParaRPr lang="en-US" altLang="zh-TW" sz="3600" dirty="0">
              <a:latin typeface="Calibri" panose="020F0502020204030204" pitchFamily="34" charset="0"/>
            </a:endParaRPr>
          </a:p>
          <a:p>
            <a:pPr algn="ctr"/>
            <a:r>
              <a:rPr lang="en-US" altLang="zh-TW" sz="3600" dirty="0">
                <a:latin typeface="Calibri" panose="020F0502020204030204" pitchFamily="34" charset="0"/>
                <a:sym typeface="Wingdings 3" panose="05040102010807070707" pitchFamily="18" charset="2"/>
              </a:rPr>
              <a:t></a:t>
            </a:r>
            <a:endParaRPr lang="en-US" altLang="zh-TW" sz="3600" dirty="0">
              <a:latin typeface="Calibri" panose="020F0502020204030204" pitchFamily="34" charset="0"/>
            </a:endParaRPr>
          </a:p>
          <a:p>
            <a:pPr algn="ctr"/>
            <a:r>
              <a:rPr lang="zh-TW" altLang="en-US" sz="3600" dirty="0">
                <a:latin typeface="Calibri" panose="020F0502020204030204" pitchFamily="34" charset="0"/>
              </a:rPr>
              <a:t>利用檢索功能</a:t>
            </a:r>
            <a:endParaRPr lang="en-US" altLang="zh-TW" sz="3600" dirty="0">
              <a:latin typeface="Calibri" panose="020F0502020204030204" pitchFamily="34" charset="0"/>
            </a:endParaRPr>
          </a:p>
          <a:p>
            <a:pPr algn="ctr"/>
            <a:r>
              <a:rPr lang="zh-TW" altLang="en-US" sz="3600" dirty="0">
                <a:latin typeface="Calibri" panose="020F0502020204030204" pitchFamily="34" charset="0"/>
              </a:rPr>
              <a:t>提升搜尋效率</a:t>
            </a:r>
            <a:endParaRPr lang="en-US" altLang="zh-TW" sz="3600" dirty="0">
              <a:latin typeface="Calibri" panose="020F0502020204030204" pitchFamily="34" charset="0"/>
            </a:endParaRPr>
          </a:p>
          <a:p>
            <a:pPr algn="ctr"/>
            <a:r>
              <a:rPr lang="en-US" altLang="zh-TW" sz="3600" dirty="0">
                <a:latin typeface="Calibri" panose="020F0502020204030204" pitchFamily="34" charset="0"/>
                <a:sym typeface="Wingdings 3" panose="05040102010807070707" pitchFamily="18" charset="2"/>
              </a:rPr>
              <a:t></a:t>
            </a:r>
            <a:endParaRPr lang="en-US" altLang="zh-TW" sz="3600" dirty="0">
              <a:latin typeface="Calibri" panose="020F0502020204030204" pitchFamily="34" charset="0"/>
            </a:endParaRPr>
          </a:p>
          <a:p>
            <a:pPr algn="ctr"/>
            <a:r>
              <a:rPr lang="zh-TW" altLang="en-US" sz="3600" dirty="0">
                <a:latin typeface="Calibri" panose="020F0502020204030204" pitchFamily="34" charset="0"/>
              </a:rPr>
              <a:t>初步評讀挑選文獻</a:t>
            </a:r>
            <a:endParaRPr lang="en-US" altLang="zh-TW" sz="3600" dirty="0">
              <a:latin typeface="Calibri" panose="020F0502020204030204" pitchFamily="34" charset="0"/>
            </a:endParaRPr>
          </a:p>
        </p:txBody>
      </p:sp>
    </p:spTree>
    <p:extLst>
      <p:ext uri="{BB962C8B-B14F-4D97-AF65-F5344CB8AC3E}">
        <p14:creationId xmlns:p14="http://schemas.microsoft.com/office/powerpoint/2010/main" val="2611966480"/>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3C97D69C-168B-8FAC-572C-ABDAC7C965B7}"/>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關鍵字</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graphicFrame>
        <p:nvGraphicFramePr>
          <p:cNvPr id="4" name="表格 3">
            <a:extLst>
              <a:ext uri="{FF2B5EF4-FFF2-40B4-BE49-F238E27FC236}">
                <a16:creationId xmlns:a16="http://schemas.microsoft.com/office/drawing/2014/main" id="{09B0452E-1D0B-77E6-4CB2-6FB99E399CF4}"/>
              </a:ext>
            </a:extLst>
          </p:cNvPr>
          <p:cNvGraphicFramePr>
            <a:graphicFrameLocks noGrp="1"/>
          </p:cNvGraphicFramePr>
          <p:nvPr>
            <p:extLst>
              <p:ext uri="{D42A27DB-BD31-4B8C-83A1-F6EECF244321}">
                <p14:modId xmlns:p14="http://schemas.microsoft.com/office/powerpoint/2010/main" val="832048332"/>
              </p:ext>
            </p:extLst>
          </p:nvPr>
        </p:nvGraphicFramePr>
        <p:xfrm>
          <a:off x="258726" y="1294648"/>
          <a:ext cx="11674547" cy="5131524"/>
        </p:xfrm>
        <a:graphic>
          <a:graphicData uri="http://schemas.openxmlformats.org/drawingml/2006/table">
            <a:tbl>
              <a:tblPr firstRow="1" bandRow="1">
                <a:tableStyleId>{5C22544A-7EE6-4342-B048-85BDC9FD1C3A}</a:tableStyleId>
              </a:tblPr>
              <a:tblGrid>
                <a:gridCol w="1178087">
                  <a:extLst>
                    <a:ext uri="{9D8B030D-6E8A-4147-A177-3AD203B41FA5}">
                      <a16:colId xmlns:a16="http://schemas.microsoft.com/office/drawing/2014/main" val="2624860651"/>
                    </a:ext>
                  </a:extLst>
                </a:gridCol>
                <a:gridCol w="2624115">
                  <a:extLst>
                    <a:ext uri="{9D8B030D-6E8A-4147-A177-3AD203B41FA5}">
                      <a16:colId xmlns:a16="http://schemas.microsoft.com/office/drawing/2014/main" val="73755148"/>
                    </a:ext>
                  </a:extLst>
                </a:gridCol>
                <a:gridCol w="2624115">
                  <a:extLst>
                    <a:ext uri="{9D8B030D-6E8A-4147-A177-3AD203B41FA5}">
                      <a16:colId xmlns:a16="http://schemas.microsoft.com/office/drawing/2014/main" val="511629473"/>
                    </a:ext>
                  </a:extLst>
                </a:gridCol>
                <a:gridCol w="2624115">
                  <a:extLst>
                    <a:ext uri="{9D8B030D-6E8A-4147-A177-3AD203B41FA5}">
                      <a16:colId xmlns:a16="http://schemas.microsoft.com/office/drawing/2014/main" val="3252771521"/>
                    </a:ext>
                  </a:extLst>
                </a:gridCol>
                <a:gridCol w="2624115">
                  <a:extLst>
                    <a:ext uri="{9D8B030D-6E8A-4147-A177-3AD203B41FA5}">
                      <a16:colId xmlns:a16="http://schemas.microsoft.com/office/drawing/2014/main" val="1762453096"/>
                    </a:ext>
                  </a:extLst>
                </a:gridCol>
              </a:tblGrid>
              <a:tr h="432736">
                <a:tc>
                  <a:txBody>
                    <a:bodyPr/>
                    <a:lstStyle/>
                    <a:p>
                      <a:endParaRPr lang="zh-TW" altLang="en-US"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r>
                        <a:rPr lang="en-US" altLang="zh-TW" sz="3600" baseline="0" dirty="0">
                          <a:solidFill>
                            <a:schemeClr val="tx1"/>
                          </a:solidFill>
                          <a:latin typeface="Calibri" panose="020F0502020204030204" pitchFamily="34" charset="0"/>
                          <a:ea typeface="Microsoft YaHei" panose="020B0503020204020204" pitchFamily="34" charset="-122"/>
                        </a:rPr>
                        <a:t>P</a:t>
                      </a:r>
                      <a:endParaRPr lang="zh-TW" altLang="en-US" sz="3600" baseline="0" dirty="0">
                        <a:solidFill>
                          <a:schemeClr val="tx1"/>
                        </a:solidFill>
                        <a:latin typeface="Calibri" panose="020F0502020204030204" pitchFamily="34" charset="0"/>
                        <a:ea typeface="Microsoft YaHei" panose="020B0503020204020204" pitchFamily="34" charset="-122"/>
                      </a:endParaRPr>
                    </a:p>
                  </a:txBody>
                  <a:tcPr marL="36000" marR="3600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r>
                        <a:rPr lang="en-US" altLang="zh-TW" sz="3600" baseline="0" dirty="0">
                          <a:solidFill>
                            <a:schemeClr val="tx1"/>
                          </a:solidFill>
                          <a:latin typeface="Calibri" panose="020F0502020204030204" pitchFamily="34" charset="0"/>
                          <a:ea typeface="Microsoft YaHei" panose="020B0503020204020204" pitchFamily="34" charset="-122"/>
                        </a:rPr>
                        <a:t>I</a:t>
                      </a:r>
                      <a:endParaRPr lang="zh-TW" altLang="en-US" sz="3600" baseline="0" dirty="0">
                        <a:solidFill>
                          <a:schemeClr val="tx1"/>
                        </a:solidFill>
                        <a:latin typeface="Calibri" panose="020F0502020204030204" pitchFamily="34" charset="0"/>
                        <a:ea typeface="Microsoft YaHei" panose="020B0503020204020204" pitchFamily="34" charset="-122"/>
                      </a:endParaRPr>
                    </a:p>
                  </a:txBody>
                  <a:tcPr marL="36000" marR="3600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r>
                        <a:rPr lang="en-US" altLang="zh-TW" sz="3600" baseline="0" dirty="0">
                          <a:solidFill>
                            <a:schemeClr val="tx1"/>
                          </a:solidFill>
                          <a:latin typeface="Calibri" panose="020F0502020204030204" pitchFamily="34" charset="0"/>
                          <a:ea typeface="Microsoft YaHei" panose="020B0503020204020204" pitchFamily="34" charset="-122"/>
                        </a:rPr>
                        <a:t>C</a:t>
                      </a:r>
                      <a:endParaRPr lang="zh-TW" altLang="en-US" sz="3600" baseline="0" dirty="0">
                        <a:solidFill>
                          <a:schemeClr val="tx1"/>
                        </a:solidFill>
                        <a:latin typeface="Calibri" panose="020F0502020204030204" pitchFamily="34" charset="0"/>
                        <a:ea typeface="Microsoft YaHei" panose="020B0503020204020204" pitchFamily="34" charset="-122"/>
                      </a:endParaRPr>
                    </a:p>
                  </a:txBody>
                  <a:tcPr marL="36000" marR="3600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r>
                        <a:rPr lang="en-US" altLang="zh-TW" sz="3600" baseline="0" dirty="0">
                          <a:solidFill>
                            <a:schemeClr val="tx1"/>
                          </a:solidFill>
                          <a:latin typeface="Calibri" panose="020F0502020204030204" pitchFamily="34" charset="0"/>
                          <a:ea typeface="Microsoft YaHei" panose="020B0503020204020204" pitchFamily="34" charset="-122"/>
                        </a:rPr>
                        <a:t>O</a:t>
                      </a:r>
                      <a:endParaRPr lang="zh-TW" altLang="en-US" sz="3600" baseline="0" dirty="0">
                        <a:solidFill>
                          <a:schemeClr val="tx1"/>
                        </a:solidFill>
                        <a:latin typeface="Calibri" panose="020F0502020204030204" pitchFamily="34" charset="0"/>
                        <a:ea typeface="Microsoft YaHei" panose="020B0503020204020204" pitchFamily="34" charset="-122"/>
                      </a:endParaRPr>
                    </a:p>
                  </a:txBody>
                  <a:tcPr marL="36000" marR="3600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4228812998"/>
                  </a:ext>
                </a:extLst>
              </a:tr>
              <a:tr h="1115301">
                <a:tc>
                  <a:txBody>
                    <a:bodyPr/>
                    <a:lstStyle/>
                    <a:p>
                      <a:pPr algn="ctr"/>
                      <a:r>
                        <a:rPr lang="zh-TW" altLang="en-US" sz="1800" b="1" baseline="0" dirty="0">
                          <a:solidFill>
                            <a:schemeClr val="tx1"/>
                          </a:solidFill>
                          <a:latin typeface="Calibri" panose="020F0502020204030204" pitchFamily="34" charset="0"/>
                          <a:ea typeface="Microsoft YaHei" panose="020B0503020204020204" pitchFamily="34" charset="-122"/>
                        </a:rPr>
                        <a:t>中文</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zh-TW" sz="1800" b="1"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zh-TW" altLang="en-US" sz="1800" b="1"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zh-TW" altLang="en-US" sz="1800" b="1"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l" defTabSz="914400" rtl="0" eaLnBrk="1" latinLnBrk="0" hangingPunct="1">
                        <a:buFont typeface="Wingdings" panose="05000000000000000000" pitchFamily="2" charset="2"/>
                        <a:buNone/>
                      </a:pPr>
                      <a:endParaRPr lang="en-US" altLang="zh-TW" sz="1800" b="1" kern="1200" baseline="0" dirty="0">
                        <a:solidFill>
                          <a:schemeClr val="tx1"/>
                        </a:solidFill>
                        <a:latin typeface="Calibri" panose="020F0502020204030204" pitchFamily="34" charset="0"/>
                        <a:ea typeface="Microsoft YaHei" panose="020B0503020204020204" pitchFamily="34" charset="-122"/>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06496188"/>
                  </a:ext>
                </a:extLst>
              </a:tr>
              <a:tr h="1018265">
                <a:tc>
                  <a:txBody>
                    <a:bodyPr/>
                    <a:lstStyle/>
                    <a:p>
                      <a:pPr algn="ctr"/>
                      <a:r>
                        <a:rPr lang="zh-TW" altLang="en-US" sz="1800" b="1" baseline="0" dirty="0">
                          <a:solidFill>
                            <a:schemeClr val="tx1"/>
                          </a:solidFill>
                          <a:latin typeface="Calibri" panose="020F0502020204030204" pitchFamily="34" charset="0"/>
                          <a:ea typeface="Microsoft YaHei" panose="020B0503020204020204" pitchFamily="34" charset="-122"/>
                        </a:rPr>
                        <a:t>英文</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zh-TW" altLang="en-US" sz="1800" b="1" kern="1200" baseline="0" dirty="0">
                        <a:solidFill>
                          <a:schemeClr val="tx1"/>
                        </a:solidFill>
                        <a:latin typeface="Calibri" panose="020F0502020204030204" pitchFamily="34" charset="0"/>
                        <a:ea typeface="Microsoft YaHei" panose="020B0503020204020204" pitchFamily="34" charset="-122"/>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zh-TW" altLang="en-US" sz="1800" b="1" kern="1200" baseline="0" dirty="0">
                        <a:solidFill>
                          <a:schemeClr val="tx1"/>
                        </a:solidFill>
                        <a:latin typeface="Calibri" panose="020F0502020204030204" pitchFamily="34" charset="0"/>
                        <a:ea typeface="Microsoft YaHei" panose="020B0503020204020204" pitchFamily="34" charset="-122"/>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zh-TW" altLang="en-US" sz="1800" b="1"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l" defTabSz="914400" rtl="0" eaLnBrk="1" latinLnBrk="0" hangingPunct="1">
                        <a:buFont typeface="Wingdings" panose="05000000000000000000" pitchFamily="2" charset="2"/>
                        <a:buNone/>
                      </a:pPr>
                      <a:endParaRPr lang="en-US" altLang="zh-TW" sz="1800" b="1" kern="1200" baseline="0" dirty="0">
                        <a:solidFill>
                          <a:schemeClr val="tx1"/>
                        </a:solidFill>
                        <a:latin typeface="Calibri" panose="020F0502020204030204" pitchFamily="34" charset="0"/>
                        <a:ea typeface="Microsoft YaHei" panose="020B0503020204020204" pitchFamily="34" charset="-122"/>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67497134"/>
                  </a:ext>
                </a:extLst>
              </a:tr>
              <a:tr h="1224659">
                <a:tc>
                  <a:txBody>
                    <a:bodyPr/>
                    <a:lstStyle/>
                    <a:p>
                      <a:pPr algn="ctr"/>
                      <a:r>
                        <a:rPr lang="zh-TW" altLang="en-US" b="1" baseline="0" dirty="0">
                          <a:solidFill>
                            <a:schemeClr val="tx1"/>
                          </a:solidFill>
                          <a:latin typeface="Calibri" panose="020F0502020204030204" pitchFamily="34" charset="0"/>
                          <a:ea typeface="Microsoft YaHei" panose="020B0503020204020204" pitchFamily="34" charset="-122"/>
                        </a:rPr>
                        <a:t>控制詞彙</a:t>
                      </a:r>
                      <a:endParaRPr lang="en-US" altLang="zh-TW" b="1"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zh-TW" altLang="en-US" sz="14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altLang="zh-TW" sz="14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zh-TW" altLang="en-US" sz="1400" kern="1200" baseline="0" dirty="0">
                        <a:solidFill>
                          <a:schemeClr val="tx1"/>
                        </a:solidFill>
                        <a:latin typeface="Calibri" panose="020F0502020204030204" pitchFamily="34" charset="0"/>
                        <a:ea typeface="Microsoft YaHei" panose="020B0503020204020204" pitchFamily="34" charset="-122"/>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sz="1400" kern="1200" baseline="0" dirty="0">
                        <a:solidFill>
                          <a:schemeClr val="tx1"/>
                        </a:solidFill>
                        <a:latin typeface="Calibri" panose="020F0502020204030204" pitchFamily="34" charset="0"/>
                        <a:ea typeface="Microsoft YaHei" panose="020B0503020204020204" pitchFamily="34" charset="-122"/>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93193720"/>
                  </a:ext>
                </a:extLst>
              </a:tr>
              <a:tr h="1224659">
                <a:tc>
                  <a:txBody>
                    <a:bodyPr/>
                    <a:lstStyle/>
                    <a:p>
                      <a:pPr algn="ctr"/>
                      <a:r>
                        <a:rPr lang="zh-TW" altLang="en-US" b="1" baseline="0" dirty="0">
                          <a:solidFill>
                            <a:schemeClr val="tx1"/>
                          </a:solidFill>
                          <a:latin typeface="Calibri" panose="020F0502020204030204" pitchFamily="34" charset="0"/>
                          <a:ea typeface="Microsoft YaHei" panose="020B0503020204020204" pitchFamily="34" charset="-122"/>
                        </a:rPr>
                        <a:t>同義字</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altLang="zh-TW" sz="1400" kern="1200" baseline="0" dirty="0">
                        <a:solidFill>
                          <a:schemeClr val="tx1"/>
                        </a:solidFill>
                        <a:latin typeface="Calibri" panose="020F0502020204030204" pitchFamily="34" charset="0"/>
                        <a:ea typeface="Microsoft YaHei" panose="020B0503020204020204" pitchFamily="34" charset="-122"/>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zh-TW" altLang="en-US" sz="1400" kern="1200" baseline="0" dirty="0">
                        <a:solidFill>
                          <a:schemeClr val="tx1"/>
                        </a:solidFill>
                        <a:latin typeface="Calibri" panose="020F0502020204030204" pitchFamily="34" charset="0"/>
                        <a:ea typeface="Microsoft YaHei" panose="020B0503020204020204" pitchFamily="34" charset="-122"/>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zh-TW" altLang="en-US" sz="14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altLang="zh-TW" sz="1400" kern="1200" baseline="0" dirty="0">
                        <a:solidFill>
                          <a:schemeClr val="tx1"/>
                        </a:solidFill>
                        <a:latin typeface="Calibri" panose="020F0502020204030204" pitchFamily="34" charset="0"/>
                        <a:ea typeface="Microsoft YaHei" panose="020B0503020204020204" pitchFamily="34" charset="-122"/>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91065606"/>
                  </a:ext>
                </a:extLst>
              </a:tr>
            </a:tbl>
          </a:graphicData>
        </a:graphic>
      </p:graphicFrame>
    </p:spTree>
    <p:extLst>
      <p:ext uri="{BB962C8B-B14F-4D97-AF65-F5344CB8AC3E}">
        <p14:creationId xmlns:p14="http://schemas.microsoft.com/office/powerpoint/2010/main" val="3330155382"/>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表格 9">
            <a:extLst>
              <a:ext uri="{FF2B5EF4-FFF2-40B4-BE49-F238E27FC236}">
                <a16:creationId xmlns:a16="http://schemas.microsoft.com/office/drawing/2014/main" id="{64CBEA45-01CB-C530-8BC1-E15AB7A9E8D8}"/>
              </a:ext>
            </a:extLst>
          </p:cNvPr>
          <p:cNvGraphicFramePr>
            <a:graphicFrameLocks noGrp="1"/>
          </p:cNvGraphicFramePr>
          <p:nvPr/>
        </p:nvGraphicFramePr>
        <p:xfrm>
          <a:off x="1055568" y="1501543"/>
          <a:ext cx="10088998" cy="4877496"/>
        </p:xfrm>
        <a:graphic>
          <a:graphicData uri="http://schemas.openxmlformats.org/drawingml/2006/table">
            <a:tbl>
              <a:tblPr firstRow="1" bandRow="1">
                <a:tableStyleId>{5C22544A-7EE6-4342-B048-85BDC9FD1C3A}</a:tableStyleId>
              </a:tblPr>
              <a:tblGrid>
                <a:gridCol w="2793047">
                  <a:extLst>
                    <a:ext uri="{9D8B030D-6E8A-4147-A177-3AD203B41FA5}">
                      <a16:colId xmlns:a16="http://schemas.microsoft.com/office/drawing/2014/main" val="3903603956"/>
                    </a:ext>
                  </a:extLst>
                </a:gridCol>
                <a:gridCol w="7295951">
                  <a:extLst>
                    <a:ext uri="{9D8B030D-6E8A-4147-A177-3AD203B41FA5}">
                      <a16:colId xmlns:a16="http://schemas.microsoft.com/office/drawing/2014/main" val="310866767"/>
                    </a:ext>
                  </a:extLst>
                </a:gridCol>
              </a:tblGrid>
              <a:tr h="492756">
                <a:tc>
                  <a:txBody>
                    <a:bodyPr/>
                    <a:lstStyle/>
                    <a:p>
                      <a:pPr algn="ctr"/>
                      <a:r>
                        <a:rPr lang="zh-TW" altLang="en-US" sz="2400" baseline="0" dirty="0">
                          <a:solidFill>
                            <a:schemeClr val="tx1"/>
                          </a:solidFill>
                          <a:latin typeface="Calibri" panose="020F0502020204030204" pitchFamily="34" charset="0"/>
                          <a:ea typeface="Microsoft YaHei" panose="020B0503020204020204" pitchFamily="34" charset="-122"/>
                        </a:rPr>
                        <a:t>資料庫</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zh-TW" altLang="en-US" sz="2400" baseline="0" dirty="0">
                          <a:solidFill>
                            <a:schemeClr val="tx1"/>
                          </a:solidFill>
                          <a:latin typeface="Calibri" panose="020F0502020204030204" pitchFamily="34" charset="0"/>
                          <a:ea typeface="Microsoft YaHei" panose="020B0503020204020204" pitchFamily="34" charset="-122"/>
                        </a:rPr>
                        <a:t>特色</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581664400"/>
                  </a:ext>
                </a:extLst>
              </a:tr>
              <a:tr h="1096185">
                <a:tc>
                  <a:txBody>
                    <a:bodyPr/>
                    <a:lstStyle/>
                    <a:p>
                      <a:endParaRPr lang="zh-TW" altLang="en-US" baseline="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TW" sz="2400" b="1" baseline="0" dirty="0">
                          <a:solidFill>
                            <a:schemeClr val="tx1"/>
                          </a:solidFill>
                          <a:latin typeface="Calibri" panose="020F0502020204030204" pitchFamily="34" charset="0"/>
                          <a:ea typeface="Microsoft YaHei" panose="020B0503020204020204" pitchFamily="34" charset="-122"/>
                        </a:rPr>
                        <a:t>Secondary database</a:t>
                      </a:r>
                    </a:p>
                    <a:p>
                      <a:r>
                        <a:rPr lang="en-US" altLang="zh-TW" sz="1800" b="0" baseline="0" dirty="0">
                          <a:solidFill>
                            <a:schemeClr val="tx1"/>
                          </a:solidFill>
                          <a:latin typeface="Calibri" panose="020F0502020204030204" pitchFamily="34" charset="0"/>
                          <a:ea typeface="Microsoft YaHei" panose="020B0503020204020204" pitchFamily="34" charset="-122"/>
                        </a:rPr>
                        <a:t>Cochrane</a:t>
                      </a:r>
                      <a:r>
                        <a:rPr lang="zh-TW" altLang="en-US" sz="1800" b="0" baseline="0" dirty="0">
                          <a:solidFill>
                            <a:schemeClr val="tx1"/>
                          </a:solidFill>
                          <a:latin typeface="Calibri" panose="020F0502020204030204" pitchFamily="34" charset="0"/>
                          <a:ea typeface="Microsoft YaHei" panose="020B0503020204020204" pitchFamily="34" charset="-122"/>
                        </a:rPr>
                        <a:t>專家小組針對特定主題進行系統性文獻回顧與持續更新，提供</a:t>
                      </a:r>
                      <a:r>
                        <a:rPr lang="zh-TW" altLang="en-US" sz="1800" b="0" baseline="0" dirty="0">
                          <a:solidFill>
                            <a:srgbClr val="C00000"/>
                          </a:solidFill>
                          <a:latin typeface="Calibri" panose="020F0502020204030204" pitchFamily="34" charset="0"/>
                          <a:ea typeface="Microsoft YaHei" panose="020B0503020204020204" pitchFamily="34" charset="-122"/>
                        </a:rPr>
                        <a:t>高品質的系統性文獻回顧文獻</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46570796"/>
                  </a:ext>
                </a:extLst>
              </a:tr>
              <a:tr h="1096185">
                <a:tc>
                  <a:txBody>
                    <a:bodyPr/>
                    <a:lstStyle/>
                    <a:p>
                      <a:endParaRPr lang="zh-TW" altLang="en-US" baseline="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TW" sz="2400" b="1" baseline="0" dirty="0">
                          <a:solidFill>
                            <a:schemeClr val="tx1"/>
                          </a:solidFill>
                          <a:latin typeface="Calibri" panose="020F0502020204030204" pitchFamily="34" charset="0"/>
                          <a:ea typeface="Microsoft YaHei" panose="020B0503020204020204" pitchFamily="34" charset="-122"/>
                        </a:rPr>
                        <a:t>Primary database</a:t>
                      </a:r>
                    </a:p>
                    <a:p>
                      <a:r>
                        <a:rPr lang="zh-TW" altLang="en-US" sz="1800" b="0" baseline="0" dirty="0">
                          <a:solidFill>
                            <a:schemeClr val="tx1"/>
                          </a:solidFill>
                          <a:latin typeface="Calibri" panose="020F0502020204030204" pitchFamily="34" charset="0"/>
                          <a:ea typeface="Microsoft YaHei" panose="020B0503020204020204" pitchFamily="34" charset="-122"/>
                        </a:rPr>
                        <a:t>免費資源，提供</a:t>
                      </a:r>
                      <a:r>
                        <a:rPr lang="en-US" altLang="zh-TW" sz="1800" b="0" baseline="0" dirty="0">
                          <a:solidFill>
                            <a:schemeClr val="tx1"/>
                          </a:solidFill>
                          <a:latin typeface="Calibri" panose="020F0502020204030204" pitchFamily="34" charset="0"/>
                          <a:ea typeface="Microsoft YaHei" panose="020B0503020204020204" pitchFamily="34" charset="-122"/>
                        </a:rPr>
                        <a:t>3800</a:t>
                      </a:r>
                      <a:r>
                        <a:rPr lang="zh-TW" altLang="en-US" sz="1800" b="0" baseline="0" dirty="0">
                          <a:solidFill>
                            <a:schemeClr val="tx1"/>
                          </a:solidFill>
                          <a:latin typeface="Calibri" panose="020F0502020204030204" pitchFamily="34" charset="0"/>
                          <a:ea typeface="Microsoft YaHei" panose="020B0503020204020204" pitchFamily="34" charset="-122"/>
                        </a:rPr>
                        <a:t>萬篇以上醫學期刊文獻，包含</a:t>
                      </a:r>
                      <a:r>
                        <a:rPr lang="en-US" altLang="zh-TW" sz="1800" b="0" baseline="0" dirty="0">
                          <a:solidFill>
                            <a:srgbClr val="C00000"/>
                          </a:solidFill>
                          <a:latin typeface="Calibri" panose="020F0502020204030204" pitchFamily="34" charset="0"/>
                          <a:ea typeface="Microsoft YaHei" panose="020B0503020204020204" pitchFamily="34" charset="-122"/>
                        </a:rPr>
                        <a:t>Medline</a:t>
                      </a:r>
                      <a:r>
                        <a:rPr lang="zh-TW" altLang="en-US" sz="1800" b="0" baseline="0" dirty="0">
                          <a:solidFill>
                            <a:srgbClr val="C00000"/>
                          </a:solidFill>
                          <a:latin typeface="Calibri" panose="020F0502020204030204" pitchFamily="34" charset="0"/>
                          <a:ea typeface="Microsoft YaHei" panose="020B0503020204020204" pitchFamily="34" charset="-122"/>
                        </a:rPr>
                        <a:t>及最新發表文獻</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28889711"/>
                  </a:ext>
                </a:extLst>
              </a:tr>
              <a:tr h="1096185">
                <a:tc>
                  <a:txBody>
                    <a:bodyPr/>
                    <a:lstStyle/>
                    <a:p>
                      <a:endParaRPr lang="zh-TW" altLang="en-US"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TW" sz="2400" b="1" baseline="0" dirty="0">
                          <a:solidFill>
                            <a:schemeClr val="tx1"/>
                          </a:solidFill>
                          <a:latin typeface="Calibri" panose="020F0502020204030204" pitchFamily="34" charset="0"/>
                          <a:ea typeface="Microsoft YaHei" panose="020B0503020204020204" pitchFamily="34" charset="-122"/>
                        </a:rPr>
                        <a:t>Primary database</a:t>
                      </a:r>
                    </a:p>
                    <a:p>
                      <a:r>
                        <a:rPr lang="zh-TW" altLang="en-US" sz="1800" b="0" baseline="0" dirty="0">
                          <a:solidFill>
                            <a:schemeClr val="tx1"/>
                          </a:solidFill>
                          <a:latin typeface="Calibri" panose="020F0502020204030204" pitchFamily="34" charset="0"/>
                          <a:ea typeface="Microsoft YaHei" panose="020B0503020204020204" pitchFamily="34" charset="-122"/>
                        </a:rPr>
                        <a:t>文獻涵蓋範圍更廣，包含</a:t>
                      </a:r>
                      <a:r>
                        <a:rPr lang="zh-TW" altLang="en-US" sz="1800" b="0" baseline="0" dirty="0">
                          <a:solidFill>
                            <a:srgbClr val="C00000"/>
                          </a:solidFill>
                          <a:latin typeface="Calibri" panose="020F0502020204030204" pitchFamily="34" charset="0"/>
                          <a:ea typeface="Microsoft YaHei" panose="020B0503020204020204" pitchFamily="34" charset="-122"/>
                        </a:rPr>
                        <a:t>未收入</a:t>
                      </a:r>
                      <a:r>
                        <a:rPr lang="en-US" altLang="zh-TW" sz="1800" b="0" baseline="0" dirty="0">
                          <a:solidFill>
                            <a:srgbClr val="C00000"/>
                          </a:solidFill>
                          <a:latin typeface="Calibri" panose="020F0502020204030204" pitchFamily="34" charset="0"/>
                          <a:ea typeface="Microsoft YaHei" panose="020B0503020204020204" pitchFamily="34" charset="-122"/>
                        </a:rPr>
                        <a:t>Medline</a:t>
                      </a:r>
                      <a:r>
                        <a:rPr lang="zh-TW" altLang="en-US" sz="1800" b="0" baseline="0" dirty="0">
                          <a:solidFill>
                            <a:srgbClr val="C00000"/>
                          </a:solidFill>
                          <a:latin typeface="Calibri" panose="020F0502020204030204" pitchFamily="34" charset="0"/>
                          <a:ea typeface="Microsoft YaHei" panose="020B0503020204020204" pitchFamily="34" charset="-122"/>
                        </a:rPr>
                        <a:t>、非英語系研究及國際研討會發表等文獻</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27846532"/>
                  </a:ext>
                </a:extLst>
              </a:tr>
              <a:tr h="1096185">
                <a:tc>
                  <a:txBody>
                    <a:bodyPr/>
                    <a:lstStyle/>
                    <a:p>
                      <a:endParaRPr lang="zh-TW" altLang="en-US"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TW" sz="2400" b="1" baseline="0" dirty="0">
                          <a:solidFill>
                            <a:schemeClr val="tx1"/>
                          </a:solidFill>
                          <a:latin typeface="Calibri" panose="020F0502020204030204" pitchFamily="34" charset="0"/>
                          <a:ea typeface="Microsoft YaHei" panose="020B0503020204020204" pitchFamily="34" charset="-122"/>
                        </a:rPr>
                        <a:t>Primary database</a:t>
                      </a:r>
                    </a:p>
                    <a:p>
                      <a:r>
                        <a:rPr lang="zh-TW" altLang="en-US" sz="1800" b="0" baseline="0" dirty="0">
                          <a:solidFill>
                            <a:schemeClr val="tx1"/>
                          </a:solidFill>
                          <a:latin typeface="Calibri" panose="020F0502020204030204" pitchFamily="34" charset="0"/>
                          <a:ea typeface="Microsoft YaHei" panose="020B0503020204020204" pitchFamily="34" charset="-122"/>
                        </a:rPr>
                        <a:t>收錄台灣與中國的中文出版期刊論文，可獲得</a:t>
                      </a:r>
                      <a:r>
                        <a:rPr lang="zh-TW" altLang="en-US" sz="1800" b="0" baseline="0" dirty="0">
                          <a:solidFill>
                            <a:srgbClr val="C00000"/>
                          </a:solidFill>
                          <a:latin typeface="Calibri" panose="020F0502020204030204" pitchFamily="34" charset="0"/>
                          <a:ea typeface="Microsoft YaHei" panose="020B0503020204020204" pitchFamily="34" charset="-122"/>
                        </a:rPr>
                        <a:t>台灣族群研究</a:t>
                      </a:r>
                      <a:endParaRPr lang="zh-TW" altLang="en-US" sz="1600" b="0" baseline="0" dirty="0">
                        <a:solidFill>
                          <a:srgbClr val="C00000"/>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28412066"/>
                  </a:ext>
                </a:extLst>
              </a:tr>
            </a:tbl>
          </a:graphicData>
        </a:graphic>
      </p:graphicFrame>
      <p:pic>
        <p:nvPicPr>
          <p:cNvPr id="6" name="圖片 5">
            <a:extLst>
              <a:ext uri="{FF2B5EF4-FFF2-40B4-BE49-F238E27FC236}">
                <a16:creationId xmlns:a16="http://schemas.microsoft.com/office/drawing/2014/main" id="{074E3365-ED5D-B117-F95D-DC806579759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8358" r="74928" b="86955"/>
          <a:stretch/>
        </p:blipFill>
        <p:spPr>
          <a:xfrm>
            <a:off x="1488757" y="2161142"/>
            <a:ext cx="1963128" cy="792000"/>
          </a:xfrm>
          <a:prstGeom prst="rect">
            <a:avLst/>
          </a:prstGeom>
        </p:spPr>
      </p:pic>
      <p:pic>
        <p:nvPicPr>
          <p:cNvPr id="7" name="Google Shape;399;p21">
            <a:extLst>
              <a:ext uri="{FF2B5EF4-FFF2-40B4-BE49-F238E27FC236}">
                <a16:creationId xmlns:a16="http://schemas.microsoft.com/office/drawing/2014/main" id="{75A1DDA9-10BA-71C0-5118-20CFA2483CBA}"/>
              </a:ext>
            </a:extLst>
          </p:cNvPr>
          <p:cNvPicPr preferRelativeResize="0">
            <a:picLocks noChangeAspect="1"/>
          </p:cNvPicPr>
          <p:nvPr/>
        </p:nvPicPr>
        <p:blipFill rotWithShape="1">
          <a:blip r:embed="rId3">
            <a:alphaModFix/>
          </a:blip>
          <a:srcRect/>
          <a:stretch/>
        </p:blipFill>
        <p:spPr>
          <a:xfrm>
            <a:off x="1584575" y="3346749"/>
            <a:ext cx="1723947" cy="612000"/>
          </a:xfrm>
          <a:prstGeom prst="rect">
            <a:avLst/>
          </a:prstGeom>
          <a:noFill/>
          <a:ln>
            <a:noFill/>
          </a:ln>
        </p:spPr>
      </p:pic>
      <p:pic>
        <p:nvPicPr>
          <p:cNvPr id="8" name="Google Shape;408;p21">
            <a:extLst>
              <a:ext uri="{FF2B5EF4-FFF2-40B4-BE49-F238E27FC236}">
                <a16:creationId xmlns:a16="http://schemas.microsoft.com/office/drawing/2014/main" id="{18F9B56D-6D46-18D6-D06F-605D06374F21}"/>
              </a:ext>
            </a:extLst>
          </p:cNvPr>
          <p:cNvPicPr preferRelativeResize="0">
            <a:picLocks noChangeAspect="1"/>
          </p:cNvPicPr>
          <p:nvPr/>
        </p:nvPicPr>
        <p:blipFill rotWithShape="1">
          <a:blip r:embed="rId4">
            <a:alphaModFix/>
          </a:blip>
          <a:srcRect/>
          <a:stretch/>
        </p:blipFill>
        <p:spPr>
          <a:xfrm>
            <a:off x="1659358" y="4484482"/>
            <a:ext cx="1616728" cy="468000"/>
          </a:xfrm>
          <a:prstGeom prst="rect">
            <a:avLst/>
          </a:prstGeom>
          <a:noFill/>
          <a:ln>
            <a:noFill/>
          </a:ln>
        </p:spPr>
      </p:pic>
      <p:pic>
        <p:nvPicPr>
          <p:cNvPr id="9" name="Google Shape;311;p20" descr="聖光神學院圖書館">
            <a:extLst>
              <a:ext uri="{FF2B5EF4-FFF2-40B4-BE49-F238E27FC236}">
                <a16:creationId xmlns:a16="http://schemas.microsoft.com/office/drawing/2014/main" id="{766B4E74-CF1E-CB3C-EE4C-2B86B8D9C90A}"/>
              </a:ext>
            </a:extLst>
          </p:cNvPr>
          <p:cNvPicPr preferRelativeResize="0">
            <a:picLocks noChangeAspect="1"/>
          </p:cNvPicPr>
          <p:nvPr/>
        </p:nvPicPr>
        <p:blipFill rotWithShape="1">
          <a:blip r:embed="rId5">
            <a:clrChange>
              <a:clrFrom>
                <a:srgbClr val="FEFEFE"/>
              </a:clrFrom>
              <a:clrTo>
                <a:srgbClr val="FEFEFE">
                  <a:alpha val="0"/>
                </a:srgbClr>
              </a:clrTo>
            </a:clrChange>
            <a:alphaModFix/>
          </a:blip>
          <a:srcRect/>
          <a:stretch/>
        </p:blipFill>
        <p:spPr>
          <a:xfrm>
            <a:off x="1582356" y="5461564"/>
            <a:ext cx="1728000" cy="720000"/>
          </a:xfrm>
          <a:prstGeom prst="rect">
            <a:avLst/>
          </a:prstGeom>
          <a:noFill/>
          <a:ln>
            <a:noFill/>
          </a:ln>
        </p:spPr>
      </p:pic>
      <p:sp>
        <p:nvSpPr>
          <p:cNvPr id="2" name="矩形 1">
            <a:extLst>
              <a:ext uri="{FF2B5EF4-FFF2-40B4-BE49-F238E27FC236}">
                <a16:creationId xmlns:a16="http://schemas.microsoft.com/office/drawing/2014/main" id="{B9265DC7-8F73-FEDB-2698-C5B29373DC01}"/>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使用資料庫</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sp>
        <p:nvSpPr>
          <p:cNvPr id="3" name="投影片編號版面配置區 2">
            <a:extLst>
              <a:ext uri="{FF2B5EF4-FFF2-40B4-BE49-F238E27FC236}">
                <a16:creationId xmlns:a16="http://schemas.microsoft.com/office/drawing/2014/main" id="{C7FAAF24-F316-2163-E0B2-1B6B1F550D13}"/>
              </a:ext>
            </a:extLst>
          </p:cNvPr>
          <p:cNvSpPr>
            <a:spLocks noGrp="1"/>
          </p:cNvSpPr>
          <p:nvPr>
            <p:ph type="sldNum" sz="quarter" idx="12"/>
          </p:nvPr>
        </p:nvSpPr>
        <p:spPr/>
        <p:txBody>
          <a:bodyPr/>
          <a:lstStyle/>
          <a:p>
            <a:fld id="{154B1E34-4B56-4D7B-B502-6C93ADB6714F}" type="slidenum">
              <a:rPr lang="zh-TW" altLang="en-US" smtClean="0"/>
              <a:t>13</a:t>
            </a:fld>
            <a:endParaRPr lang="zh-TW" altLang="en-US"/>
          </a:p>
        </p:txBody>
      </p:sp>
    </p:spTree>
    <p:extLst>
      <p:ext uri="{BB962C8B-B14F-4D97-AF65-F5344CB8AC3E}">
        <p14:creationId xmlns:p14="http://schemas.microsoft.com/office/powerpoint/2010/main" val="3154142908"/>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401D907D-C54B-6C12-662D-2E82D2AD03A2}"/>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檢索策略</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sp>
        <p:nvSpPr>
          <p:cNvPr id="5" name="投影片編號版面配置區 4">
            <a:extLst>
              <a:ext uri="{FF2B5EF4-FFF2-40B4-BE49-F238E27FC236}">
                <a16:creationId xmlns:a16="http://schemas.microsoft.com/office/drawing/2014/main" id="{F5B59C2C-AA8C-C2E9-F9F4-8C482C4333AE}"/>
              </a:ext>
            </a:extLst>
          </p:cNvPr>
          <p:cNvSpPr>
            <a:spLocks noGrp="1"/>
          </p:cNvSpPr>
          <p:nvPr>
            <p:ph type="sldNum" sz="quarter" idx="12"/>
          </p:nvPr>
        </p:nvSpPr>
        <p:spPr/>
        <p:txBody>
          <a:bodyPr/>
          <a:lstStyle/>
          <a:p>
            <a:fld id="{154B1E34-4B56-4D7B-B502-6C93ADB6714F}" type="slidenum">
              <a:rPr lang="zh-TW" altLang="en-US" smtClean="0"/>
              <a:t>14</a:t>
            </a:fld>
            <a:endParaRPr lang="zh-TW" altLang="en-US"/>
          </a:p>
        </p:txBody>
      </p:sp>
      <p:sp>
        <p:nvSpPr>
          <p:cNvPr id="7" name="矩形: 圓角 6">
            <a:extLst>
              <a:ext uri="{FF2B5EF4-FFF2-40B4-BE49-F238E27FC236}">
                <a16:creationId xmlns:a16="http://schemas.microsoft.com/office/drawing/2014/main" id="{6E9739DC-203A-37D1-53C9-8BE4D42D442C}"/>
              </a:ext>
            </a:extLst>
          </p:cNvPr>
          <p:cNvSpPr/>
          <p:nvPr/>
        </p:nvSpPr>
        <p:spPr>
          <a:xfrm>
            <a:off x="847139" y="1448278"/>
            <a:ext cx="3240000" cy="720000"/>
          </a:xfrm>
          <a:prstGeom prst="roundRect">
            <a:avLst/>
          </a:prstGeom>
          <a:noFill/>
          <a:ln w="19050"/>
        </p:spPr>
        <p:style>
          <a:lnRef idx="2">
            <a:schemeClr val="dk1"/>
          </a:lnRef>
          <a:fillRef idx="1">
            <a:schemeClr val="lt1"/>
          </a:fillRef>
          <a:effectRef idx="0">
            <a:schemeClr val="dk1"/>
          </a:effectRef>
          <a:fontRef idx="minor">
            <a:schemeClr val="dk1"/>
          </a:fontRef>
        </p:style>
        <p:txBody>
          <a:bodyPr rtlCol="0" anchor="ctr"/>
          <a:lstStyle/>
          <a:p>
            <a:pPr algn="ctr"/>
            <a:r>
              <a:rPr lang="zh-TW" altLang="en-US" sz="2400" b="1" dirty="0">
                <a:solidFill>
                  <a:schemeClr val="tx1"/>
                </a:solidFill>
                <a:latin typeface="Calibri" panose="020F0502020204030204" pitchFamily="34" charset="0"/>
                <a:ea typeface="Microsoft YaHei" panose="020B0503020204020204" pitchFamily="34" charset="-122"/>
              </a:rPr>
              <a:t>關鍵字檢索</a:t>
            </a:r>
          </a:p>
        </p:txBody>
      </p:sp>
      <p:sp>
        <p:nvSpPr>
          <p:cNvPr id="9" name="矩形: 圓角 8">
            <a:extLst>
              <a:ext uri="{FF2B5EF4-FFF2-40B4-BE49-F238E27FC236}">
                <a16:creationId xmlns:a16="http://schemas.microsoft.com/office/drawing/2014/main" id="{4A878A15-4609-C7E0-4165-86D34726D971}"/>
              </a:ext>
            </a:extLst>
          </p:cNvPr>
          <p:cNvSpPr/>
          <p:nvPr/>
        </p:nvSpPr>
        <p:spPr>
          <a:xfrm>
            <a:off x="2658526" y="2484389"/>
            <a:ext cx="3240000" cy="720000"/>
          </a:xfrm>
          <a:prstGeom prst="roundRect">
            <a:avLst/>
          </a:prstGeom>
          <a:noFill/>
          <a:ln w="19050"/>
        </p:spPr>
        <p:style>
          <a:lnRef idx="2">
            <a:schemeClr val="dk1"/>
          </a:lnRef>
          <a:fillRef idx="1">
            <a:schemeClr val="lt1"/>
          </a:fillRef>
          <a:effectRef idx="0">
            <a:schemeClr val="dk1"/>
          </a:effectRef>
          <a:fontRef idx="minor">
            <a:schemeClr val="dk1"/>
          </a:fontRef>
        </p:style>
        <p:txBody>
          <a:bodyPr rtlCol="0" anchor="ctr"/>
          <a:lstStyle/>
          <a:p>
            <a:pPr algn="ctr"/>
            <a:r>
              <a:rPr lang="zh-TW" altLang="en-US" sz="2400" b="1" dirty="0">
                <a:solidFill>
                  <a:schemeClr val="tx1"/>
                </a:solidFill>
                <a:latin typeface="Calibri" panose="020F0502020204030204" pitchFamily="34" charset="0"/>
                <a:ea typeface="Microsoft YaHei" panose="020B0503020204020204" pitchFamily="34" charset="-122"/>
              </a:rPr>
              <a:t>篩選系統性文獻回顧</a:t>
            </a:r>
            <a:endParaRPr lang="en-US" altLang="zh-TW" sz="2400" b="1" dirty="0">
              <a:solidFill>
                <a:schemeClr val="tx1"/>
              </a:solidFill>
              <a:latin typeface="Calibri" panose="020F0502020204030204" pitchFamily="34" charset="0"/>
              <a:ea typeface="Microsoft YaHei" panose="020B0503020204020204" pitchFamily="34" charset="-122"/>
            </a:endParaRPr>
          </a:p>
        </p:txBody>
      </p:sp>
      <p:sp>
        <p:nvSpPr>
          <p:cNvPr id="10" name="矩形: 圓角 9">
            <a:extLst>
              <a:ext uri="{FF2B5EF4-FFF2-40B4-BE49-F238E27FC236}">
                <a16:creationId xmlns:a16="http://schemas.microsoft.com/office/drawing/2014/main" id="{EEC95A92-3028-7DFA-1D66-483A3AE0BFE9}"/>
              </a:ext>
            </a:extLst>
          </p:cNvPr>
          <p:cNvSpPr/>
          <p:nvPr/>
        </p:nvSpPr>
        <p:spPr>
          <a:xfrm>
            <a:off x="4486044" y="3520500"/>
            <a:ext cx="3240000" cy="720000"/>
          </a:xfrm>
          <a:prstGeom prst="roundRect">
            <a:avLst/>
          </a:prstGeom>
          <a:noFill/>
          <a:ln w="19050"/>
        </p:spPr>
        <p:style>
          <a:lnRef idx="2">
            <a:schemeClr val="dk1"/>
          </a:lnRef>
          <a:fillRef idx="1">
            <a:schemeClr val="lt1"/>
          </a:fillRef>
          <a:effectRef idx="0">
            <a:schemeClr val="dk1"/>
          </a:effectRef>
          <a:fontRef idx="minor">
            <a:schemeClr val="dk1"/>
          </a:fontRef>
        </p:style>
        <p:txBody>
          <a:bodyPr rtlCol="0" anchor="ctr"/>
          <a:lstStyle/>
          <a:p>
            <a:pPr algn="ctr"/>
            <a:r>
              <a:rPr lang="zh-TW" altLang="en-US" sz="2400" b="1">
                <a:solidFill>
                  <a:schemeClr val="tx1"/>
                </a:solidFill>
                <a:latin typeface="Calibri" panose="020F0502020204030204" pitchFamily="34" charset="0"/>
                <a:ea typeface="Microsoft YaHei" panose="020B0503020204020204" pitchFamily="34" charset="-122"/>
              </a:rPr>
              <a:t>符合</a:t>
            </a:r>
            <a:r>
              <a:rPr lang="en-US" altLang="zh-TW" sz="2400" b="1" dirty="0">
                <a:solidFill>
                  <a:schemeClr val="tx1"/>
                </a:solidFill>
                <a:latin typeface="Calibri" panose="020F0502020204030204" pitchFamily="34" charset="0"/>
                <a:ea typeface="Microsoft YaHei" panose="020B0503020204020204" pitchFamily="34" charset="-122"/>
              </a:rPr>
              <a:t>PICO</a:t>
            </a:r>
          </a:p>
        </p:txBody>
      </p:sp>
      <p:sp>
        <p:nvSpPr>
          <p:cNvPr id="11" name="矩形 10">
            <a:extLst>
              <a:ext uri="{FF2B5EF4-FFF2-40B4-BE49-F238E27FC236}">
                <a16:creationId xmlns:a16="http://schemas.microsoft.com/office/drawing/2014/main" id="{979677B0-48FB-975D-E5CD-FA548569107F}"/>
              </a:ext>
            </a:extLst>
          </p:cNvPr>
          <p:cNvSpPr/>
          <p:nvPr/>
        </p:nvSpPr>
        <p:spPr>
          <a:xfrm>
            <a:off x="4705111" y="1634285"/>
            <a:ext cx="5370558" cy="400110"/>
          </a:xfrm>
          <a:prstGeom prst="rect">
            <a:avLst/>
          </a:prstGeom>
        </p:spPr>
        <p:txBody>
          <a:bodyPr wrap="square">
            <a:spAutoFit/>
          </a:bodyPr>
          <a:lstStyle/>
          <a:p>
            <a:r>
              <a:rPr lang="zh-TW" altLang="en-US" sz="2000" b="1" dirty="0">
                <a:latin typeface="Calibri" panose="020F0502020204030204" pitchFamily="34" charset="0"/>
                <a:ea typeface="Microsoft YaHei" panose="020B0503020204020204" pitchFamily="34" charset="-122"/>
              </a:rPr>
              <a:t>先 </a:t>
            </a:r>
            <a:r>
              <a:rPr lang="en-US" altLang="zh-TW" sz="2000" b="1" dirty="0">
                <a:latin typeface="Calibri" panose="020F0502020204030204" pitchFamily="34" charset="0"/>
                <a:ea typeface="Microsoft YaHei" panose="020B0503020204020204" pitchFamily="34" charset="-122"/>
              </a:rPr>
              <a:t>P+I</a:t>
            </a:r>
            <a:r>
              <a:rPr lang="zh-TW" altLang="en-US" sz="2000" b="1" dirty="0">
                <a:latin typeface="Calibri" panose="020F0502020204030204" pitchFamily="34" charset="0"/>
                <a:ea typeface="Microsoft YaHei" panose="020B0503020204020204" pitchFamily="34" charset="-122"/>
              </a:rPr>
              <a:t> 搜尋，依搜尋結果適時 </a:t>
            </a:r>
            <a:r>
              <a:rPr lang="en-US" altLang="zh-TW" sz="2000" b="1" dirty="0">
                <a:latin typeface="Calibri" panose="020F0502020204030204" pitchFamily="34" charset="0"/>
                <a:ea typeface="Microsoft YaHei" panose="020B0503020204020204" pitchFamily="34" charset="-122"/>
              </a:rPr>
              <a:t>+C</a:t>
            </a:r>
            <a:r>
              <a:rPr lang="zh-TW" altLang="en-US" sz="2000" b="1" dirty="0">
                <a:latin typeface="Calibri" panose="020F0502020204030204" pitchFamily="34" charset="0"/>
                <a:ea typeface="Microsoft YaHei" panose="020B0503020204020204" pitchFamily="34" charset="-122"/>
              </a:rPr>
              <a:t> </a:t>
            </a:r>
            <a:r>
              <a:rPr lang="en-US" altLang="zh-TW" sz="2000" b="1" dirty="0">
                <a:latin typeface="Calibri" panose="020F0502020204030204" pitchFamily="34" charset="0"/>
                <a:ea typeface="Microsoft YaHei" panose="020B0503020204020204" pitchFamily="34" charset="-122"/>
              </a:rPr>
              <a:t>or +O</a:t>
            </a:r>
            <a:endParaRPr lang="zh-TW" altLang="en-US" sz="2000" b="1" dirty="0">
              <a:latin typeface="Calibri" panose="020F0502020204030204" pitchFamily="34" charset="0"/>
              <a:ea typeface="Microsoft YaHei" panose="020B0503020204020204" pitchFamily="34" charset="-122"/>
            </a:endParaRPr>
          </a:p>
        </p:txBody>
      </p:sp>
      <p:sp>
        <p:nvSpPr>
          <p:cNvPr id="15" name="矩形 14">
            <a:extLst>
              <a:ext uri="{FF2B5EF4-FFF2-40B4-BE49-F238E27FC236}">
                <a16:creationId xmlns:a16="http://schemas.microsoft.com/office/drawing/2014/main" id="{A8F67978-DEA0-71BD-F79A-9425A6913C74}"/>
              </a:ext>
            </a:extLst>
          </p:cNvPr>
          <p:cNvSpPr/>
          <p:nvPr/>
        </p:nvSpPr>
        <p:spPr>
          <a:xfrm>
            <a:off x="6503387" y="2656315"/>
            <a:ext cx="4845431" cy="400110"/>
          </a:xfrm>
          <a:prstGeom prst="rect">
            <a:avLst/>
          </a:prstGeom>
        </p:spPr>
        <p:txBody>
          <a:bodyPr wrap="square">
            <a:spAutoFit/>
          </a:bodyPr>
          <a:lstStyle/>
          <a:p>
            <a:r>
              <a:rPr lang="zh-TW" altLang="en-US" sz="2000" b="1" dirty="0">
                <a:latin typeface="Calibri" panose="020F0502020204030204" pitchFamily="34" charset="0"/>
                <a:ea typeface="Microsoft YaHei" panose="020B0503020204020204" pitchFamily="34" charset="-122"/>
              </a:rPr>
              <a:t>優先挑選 </a:t>
            </a:r>
            <a:r>
              <a:rPr lang="en-US" altLang="zh-TW" sz="2000" b="1" dirty="0">
                <a:latin typeface="Calibri" panose="020F0502020204030204" pitchFamily="34" charset="0"/>
                <a:ea typeface="Microsoft YaHei" panose="020B0503020204020204" pitchFamily="34" charset="-122"/>
              </a:rPr>
              <a:t>SR of RCTs</a:t>
            </a:r>
          </a:p>
        </p:txBody>
      </p:sp>
      <p:sp>
        <p:nvSpPr>
          <p:cNvPr id="17" name="矩形: 圓角 16">
            <a:extLst>
              <a:ext uri="{FF2B5EF4-FFF2-40B4-BE49-F238E27FC236}">
                <a16:creationId xmlns:a16="http://schemas.microsoft.com/office/drawing/2014/main" id="{A9D6BDED-ECB9-4056-3043-43890036A635}"/>
              </a:ext>
            </a:extLst>
          </p:cNvPr>
          <p:cNvSpPr/>
          <p:nvPr/>
        </p:nvSpPr>
        <p:spPr>
          <a:xfrm>
            <a:off x="6297431" y="4556611"/>
            <a:ext cx="3240000" cy="720000"/>
          </a:xfrm>
          <a:prstGeom prst="roundRect">
            <a:avLst/>
          </a:prstGeom>
          <a:noFill/>
          <a:ln w="19050"/>
        </p:spPr>
        <p:style>
          <a:lnRef idx="2">
            <a:schemeClr val="dk1"/>
          </a:lnRef>
          <a:fillRef idx="1">
            <a:schemeClr val="lt1"/>
          </a:fillRef>
          <a:effectRef idx="0">
            <a:schemeClr val="dk1"/>
          </a:effectRef>
          <a:fontRef idx="minor">
            <a:schemeClr val="dk1"/>
          </a:fontRef>
        </p:style>
        <p:txBody>
          <a:bodyPr rtlCol="0" anchor="ctr"/>
          <a:lstStyle/>
          <a:p>
            <a:pPr algn="ctr"/>
            <a:r>
              <a:rPr lang="zh-TW" altLang="en-US" sz="2400" b="1" dirty="0">
                <a:solidFill>
                  <a:schemeClr val="tx1"/>
                </a:solidFill>
                <a:latin typeface="Calibri" panose="020F0502020204030204" pitchFamily="34" charset="0"/>
                <a:ea typeface="Microsoft YaHei" panose="020B0503020204020204" pitchFamily="34" charset="-122"/>
              </a:rPr>
              <a:t>初步評讀</a:t>
            </a:r>
            <a:endParaRPr lang="en-US" altLang="zh-TW" sz="2400" b="1" dirty="0">
              <a:solidFill>
                <a:schemeClr val="tx1"/>
              </a:solidFill>
              <a:latin typeface="Calibri" panose="020F0502020204030204" pitchFamily="34" charset="0"/>
              <a:ea typeface="Microsoft YaHei" panose="020B0503020204020204" pitchFamily="34" charset="-122"/>
            </a:endParaRPr>
          </a:p>
        </p:txBody>
      </p:sp>
      <p:sp>
        <p:nvSpPr>
          <p:cNvPr id="18" name="矩形: 圓角 17">
            <a:extLst>
              <a:ext uri="{FF2B5EF4-FFF2-40B4-BE49-F238E27FC236}">
                <a16:creationId xmlns:a16="http://schemas.microsoft.com/office/drawing/2014/main" id="{A902EE96-D75E-BB0B-5EB7-44A5B53ABB4C}"/>
              </a:ext>
            </a:extLst>
          </p:cNvPr>
          <p:cNvSpPr/>
          <p:nvPr/>
        </p:nvSpPr>
        <p:spPr>
          <a:xfrm>
            <a:off x="8108818" y="5586380"/>
            <a:ext cx="3240000" cy="720000"/>
          </a:xfrm>
          <a:prstGeom prst="roundRect">
            <a:avLst/>
          </a:prstGeom>
          <a:noFill/>
          <a:ln w="19050"/>
        </p:spPr>
        <p:style>
          <a:lnRef idx="2">
            <a:schemeClr val="dk1"/>
          </a:lnRef>
          <a:fillRef idx="1">
            <a:schemeClr val="lt1"/>
          </a:fillRef>
          <a:effectRef idx="0">
            <a:schemeClr val="dk1"/>
          </a:effectRef>
          <a:fontRef idx="minor">
            <a:schemeClr val="dk1"/>
          </a:fontRef>
        </p:style>
        <p:txBody>
          <a:bodyPr rtlCol="0" anchor="ctr"/>
          <a:lstStyle/>
          <a:p>
            <a:pPr algn="ctr"/>
            <a:r>
              <a:rPr lang="zh-TW" altLang="en-US" sz="2400" b="1" dirty="0">
                <a:solidFill>
                  <a:schemeClr val="tx1"/>
                </a:solidFill>
                <a:latin typeface="Calibri" panose="020F0502020204030204" pitchFamily="34" charset="0"/>
                <a:ea typeface="Microsoft YaHei" panose="020B0503020204020204" pitchFamily="34" charset="-122"/>
              </a:rPr>
              <a:t>尋獲</a:t>
            </a:r>
            <a:r>
              <a:rPr lang="zh-TW" altLang="en-US" sz="2400" b="1">
                <a:solidFill>
                  <a:schemeClr val="tx1"/>
                </a:solidFill>
                <a:latin typeface="Calibri" panose="020F0502020204030204" pitchFamily="34" charset="0"/>
                <a:ea typeface="Microsoft YaHei" panose="020B0503020204020204" pitchFamily="34" charset="-122"/>
              </a:rPr>
              <a:t>最佳證據</a:t>
            </a:r>
            <a:endParaRPr lang="en-US" altLang="zh-TW" sz="2400" b="1" dirty="0">
              <a:solidFill>
                <a:schemeClr val="tx1"/>
              </a:solidFill>
              <a:latin typeface="Calibri" panose="020F0502020204030204" pitchFamily="34" charset="0"/>
              <a:ea typeface="Microsoft YaHei" panose="020B0503020204020204" pitchFamily="34" charset="-122"/>
            </a:endParaRPr>
          </a:p>
        </p:txBody>
      </p:sp>
      <p:sp>
        <p:nvSpPr>
          <p:cNvPr id="19" name="矩形 18">
            <a:extLst>
              <a:ext uri="{FF2B5EF4-FFF2-40B4-BE49-F238E27FC236}">
                <a16:creationId xmlns:a16="http://schemas.microsoft.com/office/drawing/2014/main" id="{647FBAA1-69BE-A9FF-E7C6-24BFD0C1DA49}"/>
              </a:ext>
            </a:extLst>
          </p:cNvPr>
          <p:cNvSpPr/>
          <p:nvPr/>
        </p:nvSpPr>
        <p:spPr>
          <a:xfrm>
            <a:off x="2908802" y="4562304"/>
            <a:ext cx="3011100" cy="707886"/>
          </a:xfrm>
          <a:prstGeom prst="rect">
            <a:avLst/>
          </a:prstGeom>
        </p:spPr>
        <p:txBody>
          <a:bodyPr wrap="square">
            <a:spAutoFit/>
          </a:bodyPr>
          <a:lstStyle/>
          <a:p>
            <a:r>
              <a:rPr lang="zh-TW" altLang="en-US" sz="2000" b="1" dirty="0">
                <a:latin typeface="Calibri" panose="020F0502020204030204" pitchFamily="34" charset="0"/>
                <a:ea typeface="Microsoft YaHei" panose="020B0503020204020204" pitchFamily="34" charset="-122"/>
              </a:rPr>
              <a:t>最佳研究設計</a:t>
            </a:r>
            <a:endParaRPr lang="en-US" altLang="zh-TW" sz="2000" b="1" dirty="0">
              <a:latin typeface="Calibri" panose="020F0502020204030204" pitchFamily="34" charset="0"/>
              <a:ea typeface="Microsoft YaHei" panose="020B0503020204020204" pitchFamily="34" charset="-122"/>
            </a:endParaRPr>
          </a:p>
          <a:p>
            <a:r>
              <a:rPr lang="zh-TW" altLang="en-US" sz="2000" b="1" dirty="0">
                <a:latin typeface="Calibri" panose="020F0502020204030204" pitchFamily="34" charset="0"/>
                <a:ea typeface="Microsoft YaHei" panose="020B0503020204020204" pitchFamily="34" charset="-122"/>
              </a:rPr>
              <a:t>結論能回答臨床問題</a:t>
            </a:r>
            <a:endParaRPr lang="en-US" altLang="zh-TW" sz="2000" b="1" dirty="0">
              <a:latin typeface="Calibri" panose="020F0502020204030204" pitchFamily="34" charset="0"/>
              <a:ea typeface="Microsoft YaHei" panose="020B0503020204020204" pitchFamily="34" charset="-122"/>
            </a:endParaRPr>
          </a:p>
        </p:txBody>
      </p:sp>
      <p:cxnSp>
        <p:nvCxnSpPr>
          <p:cNvPr id="20" name="接點: 肘形 19">
            <a:extLst>
              <a:ext uri="{FF2B5EF4-FFF2-40B4-BE49-F238E27FC236}">
                <a16:creationId xmlns:a16="http://schemas.microsoft.com/office/drawing/2014/main" id="{20CCEA89-E4BA-9D5A-B8A0-51D28AC3AD93}"/>
              </a:ext>
            </a:extLst>
          </p:cNvPr>
          <p:cNvCxnSpPr>
            <a:cxnSpLocks/>
            <a:stCxn id="7" idx="2"/>
            <a:endCxn id="9" idx="1"/>
          </p:cNvCxnSpPr>
          <p:nvPr/>
        </p:nvCxnSpPr>
        <p:spPr>
          <a:xfrm rot="16200000" flipH="1">
            <a:off x="2224777" y="2410639"/>
            <a:ext cx="676111" cy="191387"/>
          </a:xfrm>
          <a:prstGeom prst="bentConnector2">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接點: 肘形 20">
            <a:extLst>
              <a:ext uri="{FF2B5EF4-FFF2-40B4-BE49-F238E27FC236}">
                <a16:creationId xmlns:a16="http://schemas.microsoft.com/office/drawing/2014/main" id="{FA33C123-5985-F011-8408-4FE216FD0D0E}"/>
              </a:ext>
            </a:extLst>
          </p:cNvPr>
          <p:cNvCxnSpPr>
            <a:cxnSpLocks/>
            <a:stCxn id="9" idx="2"/>
            <a:endCxn id="10" idx="1"/>
          </p:cNvCxnSpPr>
          <p:nvPr/>
        </p:nvCxnSpPr>
        <p:spPr>
          <a:xfrm rot="16200000" flipH="1">
            <a:off x="4044230" y="3438685"/>
            <a:ext cx="676111" cy="207518"/>
          </a:xfrm>
          <a:prstGeom prst="bentConnector2">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接點: 肘形 22">
            <a:extLst>
              <a:ext uri="{FF2B5EF4-FFF2-40B4-BE49-F238E27FC236}">
                <a16:creationId xmlns:a16="http://schemas.microsoft.com/office/drawing/2014/main" id="{6BA9D458-1175-7C0F-548C-2FF519574C47}"/>
              </a:ext>
            </a:extLst>
          </p:cNvPr>
          <p:cNvCxnSpPr>
            <a:cxnSpLocks/>
            <a:stCxn id="10" idx="2"/>
            <a:endCxn id="17" idx="1"/>
          </p:cNvCxnSpPr>
          <p:nvPr/>
        </p:nvCxnSpPr>
        <p:spPr>
          <a:xfrm rot="16200000" flipH="1">
            <a:off x="5863682" y="4482861"/>
            <a:ext cx="676111" cy="191387"/>
          </a:xfrm>
          <a:prstGeom prst="bentConnector2">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接點: 肘形 23">
            <a:extLst>
              <a:ext uri="{FF2B5EF4-FFF2-40B4-BE49-F238E27FC236}">
                <a16:creationId xmlns:a16="http://schemas.microsoft.com/office/drawing/2014/main" id="{410906D9-2A98-5FDB-115D-26FE92CD1856}"/>
              </a:ext>
            </a:extLst>
          </p:cNvPr>
          <p:cNvCxnSpPr>
            <a:cxnSpLocks/>
            <a:stCxn id="17" idx="2"/>
            <a:endCxn id="18" idx="1"/>
          </p:cNvCxnSpPr>
          <p:nvPr/>
        </p:nvCxnSpPr>
        <p:spPr>
          <a:xfrm rot="16200000" flipH="1">
            <a:off x="7678240" y="5515801"/>
            <a:ext cx="669769" cy="191387"/>
          </a:xfrm>
          <a:prstGeom prst="bentConnector2">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 name="等腰三角形 24">
            <a:extLst>
              <a:ext uri="{FF2B5EF4-FFF2-40B4-BE49-F238E27FC236}">
                <a16:creationId xmlns:a16="http://schemas.microsoft.com/office/drawing/2014/main" id="{4529E585-8226-D42D-1A38-33492BA0794C}"/>
              </a:ext>
            </a:extLst>
          </p:cNvPr>
          <p:cNvSpPr/>
          <p:nvPr/>
        </p:nvSpPr>
        <p:spPr>
          <a:xfrm rot="5400000">
            <a:off x="4262725" y="1663007"/>
            <a:ext cx="288000" cy="28800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26" name="等腰三角形 25">
            <a:extLst>
              <a:ext uri="{FF2B5EF4-FFF2-40B4-BE49-F238E27FC236}">
                <a16:creationId xmlns:a16="http://schemas.microsoft.com/office/drawing/2014/main" id="{8811317D-6E3F-9F8C-CE2C-12989C999DCB}"/>
              </a:ext>
            </a:extLst>
          </p:cNvPr>
          <p:cNvSpPr/>
          <p:nvPr/>
        </p:nvSpPr>
        <p:spPr>
          <a:xfrm rot="5400000">
            <a:off x="6084769" y="2709613"/>
            <a:ext cx="288000" cy="28800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27" name="等腰三角形 26">
            <a:extLst>
              <a:ext uri="{FF2B5EF4-FFF2-40B4-BE49-F238E27FC236}">
                <a16:creationId xmlns:a16="http://schemas.microsoft.com/office/drawing/2014/main" id="{90363B37-ADA0-BC3D-7888-381C3C94792D}"/>
              </a:ext>
            </a:extLst>
          </p:cNvPr>
          <p:cNvSpPr/>
          <p:nvPr/>
        </p:nvSpPr>
        <p:spPr>
          <a:xfrm rot="16200000" flipH="1">
            <a:off x="5716469" y="4779713"/>
            <a:ext cx="288000" cy="28800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Tree>
    <p:extLst>
      <p:ext uri="{BB962C8B-B14F-4D97-AF65-F5344CB8AC3E}">
        <p14:creationId xmlns:p14="http://schemas.microsoft.com/office/powerpoint/2010/main" val="3033269021"/>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401D907D-C54B-6C12-662D-2E82D2AD03A2}"/>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搜尋歷程</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pic>
        <p:nvPicPr>
          <p:cNvPr id="3" name="圖片 2">
            <a:extLst>
              <a:ext uri="{FF2B5EF4-FFF2-40B4-BE49-F238E27FC236}">
                <a16:creationId xmlns:a16="http://schemas.microsoft.com/office/drawing/2014/main" id="{938E12A0-31C3-8F27-B8A8-764C67C62419}"/>
              </a:ext>
            </a:extLst>
          </p:cNvPr>
          <p:cNvPicPr>
            <a:picLocks noChangeAspect="1"/>
          </p:cNvPicPr>
          <p:nvPr/>
        </p:nvPicPr>
        <p:blipFill rotWithShape="1">
          <a:blip r:embed="rId2">
            <a:extLst>
              <a:ext uri="{28A0092B-C50C-407E-A947-70E740481C1C}">
                <a14:useLocalDpi xmlns:a14="http://schemas.microsoft.com/office/drawing/2010/main" val="0"/>
              </a:ext>
            </a:extLst>
          </a:blip>
          <a:srcRect l="8358" r="74928" b="86955"/>
          <a:stretch/>
        </p:blipFill>
        <p:spPr>
          <a:xfrm>
            <a:off x="64315" y="1034661"/>
            <a:ext cx="1516963" cy="612000"/>
          </a:xfrm>
          <a:prstGeom prst="rect">
            <a:avLst/>
          </a:prstGeom>
        </p:spPr>
      </p:pic>
      <p:sp>
        <p:nvSpPr>
          <p:cNvPr id="12" name="圓角矩形 11">
            <a:extLst>
              <a:ext uri="{FF2B5EF4-FFF2-40B4-BE49-F238E27FC236}">
                <a16:creationId xmlns:a16="http://schemas.microsoft.com/office/drawing/2014/main" id="{5AD60D5C-C92E-0127-92B1-A35A3A85DCC0}"/>
              </a:ext>
            </a:extLst>
          </p:cNvPr>
          <p:cNvSpPr/>
          <p:nvPr/>
        </p:nvSpPr>
        <p:spPr>
          <a:xfrm>
            <a:off x="241071" y="1890607"/>
            <a:ext cx="1510347" cy="400132"/>
          </a:xfrm>
          <a:prstGeom prst="roundRect">
            <a:avLst>
              <a:gd name="adj" fmla="val 50000"/>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nchorCtr="0"/>
          <a:lstStyle/>
          <a:p>
            <a:pPr algn="ctr"/>
            <a:r>
              <a:rPr lang="en-US" altLang="zh-TW" b="1" dirty="0" err="1">
                <a:solidFill>
                  <a:schemeClr val="tx1"/>
                </a:solidFill>
                <a:latin typeface="Microsoft YaHei" panose="020B0503020204020204" pitchFamily="34" charset="-122"/>
                <a:ea typeface="Microsoft YaHei" panose="020B0503020204020204" pitchFamily="34" charset="-122"/>
              </a:rPr>
              <a:t>MeSH</a:t>
            </a:r>
            <a:endParaRPr lang="zh-TW" altLang="en-US" sz="1200" b="1" dirty="0">
              <a:solidFill>
                <a:schemeClr val="tx1"/>
              </a:solidFill>
              <a:latin typeface="Microsoft YaHei" panose="020B0503020204020204" pitchFamily="34" charset="-122"/>
              <a:ea typeface="Microsoft YaHei" panose="020B0503020204020204" pitchFamily="34" charset="-122"/>
            </a:endParaRPr>
          </a:p>
        </p:txBody>
      </p:sp>
      <p:sp>
        <p:nvSpPr>
          <p:cNvPr id="13" name="圓角矩形 9">
            <a:extLst>
              <a:ext uri="{FF2B5EF4-FFF2-40B4-BE49-F238E27FC236}">
                <a16:creationId xmlns:a16="http://schemas.microsoft.com/office/drawing/2014/main" id="{060B2B5F-C70C-034A-3407-04148C63F6C9}"/>
              </a:ext>
            </a:extLst>
          </p:cNvPr>
          <p:cNvSpPr/>
          <p:nvPr/>
        </p:nvSpPr>
        <p:spPr>
          <a:xfrm>
            <a:off x="239063" y="3292979"/>
            <a:ext cx="1512355" cy="400132"/>
          </a:xfrm>
          <a:prstGeom prst="roundRect">
            <a:avLst>
              <a:gd name="adj" fmla="val 50000"/>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nchorCtr="0"/>
          <a:lstStyle/>
          <a:p>
            <a:pPr algn="ctr"/>
            <a:r>
              <a:rPr lang="zh-TW" altLang="en-US" b="1" dirty="0">
                <a:solidFill>
                  <a:schemeClr val="tx1"/>
                </a:solidFill>
                <a:latin typeface="Microsoft YaHei" panose="020B0503020204020204" pitchFamily="34" charset="-122"/>
                <a:ea typeface="Microsoft YaHei" panose="020B0503020204020204" pitchFamily="34" charset="-122"/>
              </a:rPr>
              <a:t>布林邏輯</a:t>
            </a:r>
          </a:p>
        </p:txBody>
      </p:sp>
      <p:sp>
        <p:nvSpPr>
          <p:cNvPr id="14" name="圓角矩形 9">
            <a:extLst>
              <a:ext uri="{FF2B5EF4-FFF2-40B4-BE49-F238E27FC236}">
                <a16:creationId xmlns:a16="http://schemas.microsoft.com/office/drawing/2014/main" id="{EA753626-0238-EB44-760B-8E12726312F7}"/>
              </a:ext>
            </a:extLst>
          </p:cNvPr>
          <p:cNvSpPr/>
          <p:nvPr/>
        </p:nvSpPr>
        <p:spPr>
          <a:xfrm>
            <a:off x="238915" y="2825213"/>
            <a:ext cx="1510347" cy="400132"/>
          </a:xfrm>
          <a:prstGeom prst="roundRect">
            <a:avLst>
              <a:gd name="adj" fmla="val 50000"/>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nchorCtr="0"/>
          <a:lstStyle/>
          <a:p>
            <a:pPr algn="ctr"/>
            <a:r>
              <a:rPr lang="zh-TW" altLang="en-US" b="1" dirty="0">
                <a:solidFill>
                  <a:schemeClr val="tx1"/>
                </a:solidFill>
                <a:latin typeface="Microsoft YaHei" panose="020B0503020204020204" pitchFamily="34" charset="-122"/>
                <a:ea typeface="Microsoft YaHei" panose="020B0503020204020204" pitchFamily="34" charset="-122"/>
              </a:rPr>
              <a:t>同義字</a:t>
            </a:r>
          </a:p>
        </p:txBody>
      </p:sp>
      <p:sp>
        <p:nvSpPr>
          <p:cNvPr id="16" name="圓角矩形 9">
            <a:extLst>
              <a:ext uri="{FF2B5EF4-FFF2-40B4-BE49-F238E27FC236}">
                <a16:creationId xmlns:a16="http://schemas.microsoft.com/office/drawing/2014/main" id="{A8239F8D-5B4D-3981-80E1-869F3074E72C}"/>
              </a:ext>
            </a:extLst>
          </p:cNvPr>
          <p:cNvSpPr/>
          <p:nvPr/>
        </p:nvSpPr>
        <p:spPr>
          <a:xfrm>
            <a:off x="239063" y="3774244"/>
            <a:ext cx="1512355" cy="400132"/>
          </a:xfrm>
          <a:prstGeom prst="roundRect">
            <a:avLst>
              <a:gd name="adj" fmla="val 50000"/>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nchorCtr="0"/>
          <a:lstStyle/>
          <a:p>
            <a:pPr algn="ctr"/>
            <a:r>
              <a:rPr lang="zh-TW" altLang="en-US" b="1" dirty="0">
                <a:solidFill>
                  <a:schemeClr val="tx1"/>
                </a:solidFill>
                <a:latin typeface="Microsoft YaHei" panose="020B0503020204020204" pitchFamily="34" charset="-122"/>
                <a:ea typeface="Microsoft YaHei" panose="020B0503020204020204" pitchFamily="34" charset="-122"/>
              </a:rPr>
              <a:t>篩選器</a:t>
            </a:r>
          </a:p>
        </p:txBody>
      </p:sp>
      <p:sp>
        <p:nvSpPr>
          <p:cNvPr id="17" name="圓角矩形 9">
            <a:extLst>
              <a:ext uri="{FF2B5EF4-FFF2-40B4-BE49-F238E27FC236}">
                <a16:creationId xmlns:a16="http://schemas.microsoft.com/office/drawing/2014/main" id="{E3F65846-E74B-B97E-A186-44E4A03D9A73}"/>
              </a:ext>
            </a:extLst>
          </p:cNvPr>
          <p:cNvSpPr/>
          <p:nvPr/>
        </p:nvSpPr>
        <p:spPr>
          <a:xfrm>
            <a:off x="227600" y="2374632"/>
            <a:ext cx="1510347" cy="400132"/>
          </a:xfrm>
          <a:prstGeom prst="roundRect">
            <a:avLst>
              <a:gd name="adj" fmla="val 50000"/>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nchorCtr="0"/>
          <a:lstStyle/>
          <a:p>
            <a:pPr algn="ctr"/>
            <a:r>
              <a:rPr lang="zh-TW" altLang="en-US" b="1" dirty="0">
                <a:solidFill>
                  <a:schemeClr val="tx1"/>
                </a:solidFill>
                <a:latin typeface="Microsoft YaHei" panose="020B0503020204020204" pitchFamily="34" charset="-122"/>
                <a:ea typeface="Microsoft YaHei" panose="020B0503020204020204" pitchFamily="34" charset="-122"/>
              </a:rPr>
              <a:t>自然語言</a:t>
            </a:r>
          </a:p>
        </p:txBody>
      </p:sp>
      <p:sp>
        <p:nvSpPr>
          <p:cNvPr id="19" name="矩形: 圓角 1">
            <a:extLst>
              <a:ext uri="{FF2B5EF4-FFF2-40B4-BE49-F238E27FC236}">
                <a16:creationId xmlns:a16="http://schemas.microsoft.com/office/drawing/2014/main" id="{210CCAC7-1D06-17C4-20ED-11352281DE53}"/>
              </a:ext>
            </a:extLst>
          </p:cNvPr>
          <p:cNvSpPr/>
          <p:nvPr/>
        </p:nvSpPr>
        <p:spPr>
          <a:xfrm>
            <a:off x="255537" y="4585570"/>
            <a:ext cx="1505881" cy="1790299"/>
          </a:xfrm>
          <a:prstGeom prst="roundRect">
            <a:avLst>
              <a:gd name="adj" fmla="val 2561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altLang="zh-TW" sz="2000" b="1" dirty="0">
                <a:solidFill>
                  <a:schemeClr val="tx1"/>
                </a:solidFill>
                <a:latin typeface="Microsoft YaHei" panose="020B0503020204020204" pitchFamily="34" charset="-122"/>
                <a:ea typeface="Microsoft YaHei" panose="020B0503020204020204" pitchFamily="34" charset="-122"/>
              </a:rPr>
              <a:t>SR</a:t>
            </a:r>
          </a:p>
          <a:p>
            <a:pPr algn="ctr"/>
            <a:r>
              <a:rPr lang="en-US" altLang="zh-TW" sz="4400" b="1" dirty="0">
                <a:solidFill>
                  <a:srgbClr val="C00000"/>
                </a:solidFill>
                <a:latin typeface="Microsoft YaHei" panose="020B0503020204020204" pitchFamily="34" charset="-122"/>
                <a:ea typeface="Microsoft YaHei" panose="020B0503020204020204" pitchFamily="34" charset="-122"/>
              </a:rPr>
              <a:t>?</a:t>
            </a:r>
          </a:p>
          <a:p>
            <a:pPr algn="ctr"/>
            <a:r>
              <a:rPr lang="zh-TW" altLang="en-US" sz="2000" b="1" dirty="0">
                <a:solidFill>
                  <a:schemeClr val="tx1"/>
                </a:solidFill>
                <a:latin typeface="Microsoft YaHei" panose="020B0503020204020204" pitchFamily="34" charset="-122"/>
                <a:ea typeface="Microsoft YaHei" panose="020B0503020204020204" pitchFamily="34" charset="-122"/>
              </a:rPr>
              <a:t>篇</a:t>
            </a:r>
          </a:p>
        </p:txBody>
      </p:sp>
    </p:spTree>
    <p:extLst>
      <p:ext uri="{BB962C8B-B14F-4D97-AF65-F5344CB8AC3E}">
        <p14:creationId xmlns:p14="http://schemas.microsoft.com/office/powerpoint/2010/main" val="3378609670"/>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401D907D-C54B-6C12-662D-2E82D2AD03A2}"/>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搜尋歷程</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pic>
        <p:nvPicPr>
          <p:cNvPr id="3" name="圖片 2">
            <a:extLst>
              <a:ext uri="{FF2B5EF4-FFF2-40B4-BE49-F238E27FC236}">
                <a16:creationId xmlns:a16="http://schemas.microsoft.com/office/drawing/2014/main" id="{938E12A0-31C3-8F27-B8A8-764C67C62419}"/>
              </a:ext>
            </a:extLst>
          </p:cNvPr>
          <p:cNvPicPr>
            <a:picLocks noChangeAspect="1"/>
          </p:cNvPicPr>
          <p:nvPr/>
        </p:nvPicPr>
        <p:blipFill rotWithShape="1">
          <a:blip r:embed="rId2">
            <a:extLst>
              <a:ext uri="{28A0092B-C50C-407E-A947-70E740481C1C}">
                <a14:useLocalDpi xmlns:a14="http://schemas.microsoft.com/office/drawing/2010/main" val="0"/>
              </a:ext>
            </a:extLst>
          </a:blip>
          <a:srcRect l="8358" r="74928" b="86955"/>
          <a:stretch/>
        </p:blipFill>
        <p:spPr>
          <a:xfrm>
            <a:off x="64315" y="1034661"/>
            <a:ext cx="1516963" cy="612000"/>
          </a:xfrm>
          <a:prstGeom prst="rect">
            <a:avLst/>
          </a:prstGeom>
        </p:spPr>
      </p:pic>
      <p:graphicFrame>
        <p:nvGraphicFramePr>
          <p:cNvPr id="4" name="表格 3">
            <a:extLst>
              <a:ext uri="{FF2B5EF4-FFF2-40B4-BE49-F238E27FC236}">
                <a16:creationId xmlns:a16="http://schemas.microsoft.com/office/drawing/2014/main" id="{3A5EDADD-76F4-493A-9E18-1F780B399A60}"/>
              </a:ext>
            </a:extLst>
          </p:cNvPr>
          <p:cNvGraphicFramePr>
            <a:graphicFrameLocks noGrp="1"/>
          </p:cNvGraphicFramePr>
          <p:nvPr>
            <p:extLst>
              <p:ext uri="{D42A27DB-BD31-4B8C-83A1-F6EECF244321}">
                <p14:modId xmlns:p14="http://schemas.microsoft.com/office/powerpoint/2010/main" val="1631670238"/>
              </p:ext>
            </p:extLst>
          </p:nvPr>
        </p:nvGraphicFramePr>
        <p:xfrm>
          <a:off x="563944" y="1913900"/>
          <a:ext cx="3786674" cy="4602403"/>
        </p:xfrm>
        <a:graphic>
          <a:graphicData uri="http://schemas.openxmlformats.org/drawingml/2006/table">
            <a:tbl>
              <a:tblPr firstRow="1" bandRow="1">
                <a:tableStyleId>{5C22544A-7EE6-4342-B048-85BDC9FD1C3A}</a:tableStyleId>
              </a:tblPr>
              <a:tblGrid>
                <a:gridCol w="494834">
                  <a:extLst>
                    <a:ext uri="{9D8B030D-6E8A-4147-A177-3AD203B41FA5}">
                      <a16:colId xmlns:a16="http://schemas.microsoft.com/office/drawing/2014/main" val="1247342279"/>
                    </a:ext>
                  </a:extLst>
                </a:gridCol>
                <a:gridCol w="1716951">
                  <a:extLst>
                    <a:ext uri="{9D8B030D-6E8A-4147-A177-3AD203B41FA5}">
                      <a16:colId xmlns:a16="http://schemas.microsoft.com/office/drawing/2014/main" val="3245840426"/>
                    </a:ext>
                  </a:extLst>
                </a:gridCol>
                <a:gridCol w="1574889">
                  <a:extLst>
                    <a:ext uri="{9D8B030D-6E8A-4147-A177-3AD203B41FA5}">
                      <a16:colId xmlns:a16="http://schemas.microsoft.com/office/drawing/2014/main" val="1050446881"/>
                    </a:ext>
                  </a:extLst>
                </a:gridCol>
              </a:tblGrid>
              <a:tr h="547723">
                <a:tc gridSpan="2">
                  <a:txBody>
                    <a:bodyPr/>
                    <a:lstStyle/>
                    <a:p>
                      <a:pPr algn="ctr"/>
                      <a:r>
                        <a:rPr lang="zh-TW" altLang="en-US" sz="2400" baseline="0" dirty="0">
                          <a:solidFill>
                            <a:schemeClr val="tx1"/>
                          </a:solidFill>
                          <a:latin typeface="Microsoft YaHei" panose="020B0503020204020204" pitchFamily="34" charset="-122"/>
                          <a:ea typeface="Microsoft YaHei" panose="020B0503020204020204" pitchFamily="34" charset="-122"/>
                        </a:rPr>
                        <a:t>符合 </a:t>
                      </a:r>
                      <a:r>
                        <a:rPr lang="en-US" altLang="zh-TW" sz="2400" baseline="0" dirty="0">
                          <a:solidFill>
                            <a:schemeClr val="tx1"/>
                          </a:solidFill>
                          <a:latin typeface="Microsoft YaHei" panose="020B0503020204020204" pitchFamily="34" charset="-122"/>
                          <a:ea typeface="Microsoft YaHei" panose="020B0503020204020204" pitchFamily="34" charset="-122"/>
                        </a:rPr>
                        <a:t>PICO</a:t>
                      </a:r>
                      <a:endParaRPr lang="zh-TW" altLang="en-US" sz="2400" baseline="0" dirty="0">
                        <a:solidFill>
                          <a:schemeClr val="tx1"/>
                        </a:solidFill>
                        <a:latin typeface="Microsoft YaHei" panose="020B0503020204020204" pitchFamily="34" charset="-122"/>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TW" altLang="en-US"/>
                    </a:p>
                  </a:txBody>
                  <a:tcPr/>
                </a:tc>
                <a:tc>
                  <a:txBody>
                    <a:bodyPr/>
                    <a:lstStyle/>
                    <a:p>
                      <a:pPr algn="ctr"/>
                      <a:r>
                        <a:rPr lang="en-US" altLang="zh-TW" sz="2400" baseline="0" dirty="0">
                          <a:solidFill>
                            <a:schemeClr val="tx1"/>
                          </a:solidFill>
                          <a:latin typeface="Microsoft YaHei" panose="020B0503020204020204" pitchFamily="34" charset="-122"/>
                          <a:ea typeface="Microsoft YaHei" panose="020B0503020204020204" pitchFamily="34" charset="-122"/>
                        </a:rPr>
                        <a:t>?</a:t>
                      </a:r>
                      <a:r>
                        <a:rPr lang="zh-TW" altLang="en-US" sz="2400" baseline="0" dirty="0">
                          <a:solidFill>
                            <a:schemeClr val="tx1"/>
                          </a:solidFill>
                          <a:latin typeface="Microsoft YaHei" panose="020B0503020204020204" pitchFamily="34" charset="-122"/>
                          <a:ea typeface="Microsoft YaHei" panose="020B0503020204020204" pitchFamily="34" charset="-122"/>
                        </a:rPr>
                        <a:t>篇</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87452039"/>
                  </a:ext>
                </a:extLst>
              </a:tr>
              <a:tr h="474693">
                <a:tc gridSpan="2">
                  <a:txBody>
                    <a:bodyPr/>
                    <a:lstStyle/>
                    <a:p>
                      <a:pPr algn="ctr"/>
                      <a:r>
                        <a:rPr lang="zh-TW" altLang="en-US" sz="2000" baseline="0" dirty="0">
                          <a:solidFill>
                            <a:schemeClr val="tx1"/>
                          </a:solidFill>
                          <a:latin typeface="Microsoft YaHei" panose="020B0503020204020204" pitchFamily="34" charset="-122"/>
                          <a:ea typeface="Microsoft YaHei" panose="020B0503020204020204" pitchFamily="34" charset="-122"/>
                        </a:rPr>
                        <a:t>排除文獻</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TW" altLang="en-US"/>
                    </a:p>
                  </a:txBody>
                  <a:tcPr/>
                </a:tc>
                <a:tc>
                  <a:txBody>
                    <a:bodyPr/>
                    <a:lstStyle/>
                    <a:p>
                      <a:pPr algn="ctr"/>
                      <a:r>
                        <a:rPr lang="en-US" altLang="zh-TW" sz="2000" baseline="0" dirty="0">
                          <a:solidFill>
                            <a:schemeClr val="tx1"/>
                          </a:solidFill>
                          <a:latin typeface="Microsoft YaHei" panose="020B0503020204020204" pitchFamily="34" charset="-122"/>
                          <a:ea typeface="Microsoft YaHei" panose="020B0503020204020204" pitchFamily="34" charset="-122"/>
                        </a:rPr>
                        <a:t>?</a:t>
                      </a:r>
                      <a:r>
                        <a:rPr lang="zh-TW" altLang="en-US" sz="2000" baseline="0" dirty="0">
                          <a:solidFill>
                            <a:schemeClr val="tx1"/>
                          </a:solidFill>
                          <a:latin typeface="Microsoft YaHei" panose="020B0503020204020204" pitchFamily="34" charset="-122"/>
                          <a:ea typeface="Microsoft YaHei" panose="020B0503020204020204" pitchFamily="34" charset="-122"/>
                        </a:rPr>
                        <a:t>篇</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29406454"/>
                  </a:ext>
                </a:extLst>
              </a:tr>
              <a:tr h="3579987">
                <a:tc>
                  <a:txBody>
                    <a:bodyPr/>
                    <a:lstStyle/>
                    <a:p>
                      <a:pPr algn="l"/>
                      <a:r>
                        <a:rPr lang="zh-TW" altLang="en-US" sz="2000" baseline="0" dirty="0">
                          <a:solidFill>
                            <a:schemeClr val="tx1"/>
                          </a:solidFill>
                          <a:latin typeface="Microsoft YaHei" panose="020B0503020204020204" pitchFamily="34" charset="-122"/>
                          <a:ea typeface="Microsoft YaHei" panose="020B0503020204020204" pitchFamily="34" charset="-122"/>
                        </a:rPr>
                        <a:t>排除理由</a:t>
                      </a:r>
                      <a:endParaRPr lang="en-US" altLang="zh-TW" sz="2000" baseline="0" dirty="0">
                        <a:solidFill>
                          <a:schemeClr val="tx1"/>
                        </a:solidFill>
                        <a:latin typeface="Microsoft YaHei" panose="020B0503020204020204" pitchFamily="34" charset="-122"/>
                        <a:ea typeface="Microsoft YaHei" panose="020B0503020204020204" pitchFamily="34" charset="-122"/>
                      </a:endParaRPr>
                    </a:p>
                  </a:txBody>
                  <a:tcPr vert="eaVert"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l"/>
                      <a:r>
                        <a:rPr lang="en-US" altLang="zh-TW" sz="1800" b="1" baseline="0" dirty="0">
                          <a:solidFill>
                            <a:schemeClr val="tx1"/>
                          </a:solidFill>
                          <a:latin typeface="Microsoft YaHei" panose="020B0503020204020204" pitchFamily="34" charset="-122"/>
                          <a:ea typeface="Microsoft YaHei" panose="020B0503020204020204" pitchFamily="34" charset="-122"/>
                        </a:rPr>
                        <a:t>P </a:t>
                      </a:r>
                      <a:r>
                        <a:rPr lang="zh-TW" altLang="en-US" sz="1800" b="1" baseline="0" dirty="0">
                          <a:solidFill>
                            <a:schemeClr val="tx1"/>
                          </a:solidFill>
                          <a:latin typeface="Microsoft YaHei" panose="020B0503020204020204" pitchFamily="34" charset="-122"/>
                          <a:ea typeface="Microsoft YaHei" panose="020B0503020204020204" pitchFamily="34" charset="-122"/>
                        </a:rPr>
                        <a:t>不符合 </a:t>
                      </a:r>
                      <a:r>
                        <a:rPr lang="en-US" altLang="zh-TW" sz="1800" b="1" baseline="0" dirty="0">
                          <a:solidFill>
                            <a:schemeClr val="tx1"/>
                          </a:solidFill>
                          <a:latin typeface="Microsoft YaHei" panose="020B0503020204020204" pitchFamily="34" charset="-122"/>
                          <a:ea typeface="Microsoft YaHei" panose="020B0503020204020204" pitchFamily="34" charset="-122"/>
                        </a:rPr>
                        <a:t>(?)</a:t>
                      </a:r>
                    </a:p>
                    <a:p>
                      <a:pPr algn="l"/>
                      <a:r>
                        <a:rPr lang="en-US" altLang="zh-TW" sz="1400" baseline="0" dirty="0">
                          <a:solidFill>
                            <a:schemeClr val="tx1"/>
                          </a:solidFill>
                          <a:latin typeface="Microsoft YaHei" panose="020B0503020204020204" pitchFamily="34" charset="-122"/>
                          <a:ea typeface="Microsoft YaHei" panose="020B0503020204020204" pitchFamily="34" charset="-122"/>
                        </a:rPr>
                        <a:t>Reason 1 (?)</a:t>
                      </a:r>
                    </a:p>
                    <a:p>
                      <a:pPr algn="l"/>
                      <a:endParaRPr lang="en-US" altLang="zh-TW" sz="1400" baseline="0" dirty="0">
                        <a:solidFill>
                          <a:schemeClr val="tx1"/>
                        </a:solidFill>
                        <a:latin typeface="Microsoft YaHei" panose="020B0503020204020204" pitchFamily="34" charset="-122"/>
                        <a:ea typeface="Microsoft YaHei" panose="020B0503020204020204" pitchFamily="34" charset="-122"/>
                      </a:endParaRPr>
                    </a:p>
                    <a:p>
                      <a:pPr algn="l"/>
                      <a:r>
                        <a:rPr lang="en-US" altLang="zh-TW" sz="1800" b="1" baseline="0" dirty="0">
                          <a:solidFill>
                            <a:schemeClr val="tx1"/>
                          </a:solidFill>
                          <a:latin typeface="Microsoft YaHei" panose="020B0503020204020204" pitchFamily="34" charset="-122"/>
                          <a:ea typeface="Microsoft YaHei" panose="020B0503020204020204" pitchFamily="34" charset="-122"/>
                        </a:rPr>
                        <a:t>I vs C </a:t>
                      </a:r>
                      <a:r>
                        <a:rPr lang="zh-TW" altLang="en-US" sz="1800" b="1" baseline="0" dirty="0">
                          <a:solidFill>
                            <a:schemeClr val="tx1"/>
                          </a:solidFill>
                          <a:latin typeface="Microsoft YaHei" panose="020B0503020204020204" pitchFamily="34" charset="-122"/>
                          <a:ea typeface="Microsoft YaHei" panose="020B0503020204020204" pitchFamily="34" charset="-122"/>
                        </a:rPr>
                        <a:t>不符合 </a:t>
                      </a:r>
                      <a:r>
                        <a:rPr lang="en-US" altLang="zh-TW" sz="1800" b="1" baseline="0" dirty="0">
                          <a:solidFill>
                            <a:schemeClr val="tx1"/>
                          </a:solidFill>
                          <a:latin typeface="Microsoft YaHei" panose="020B0503020204020204" pitchFamily="34" charset="-122"/>
                          <a:ea typeface="Microsoft YaHei" panose="020B0503020204020204" pitchFamily="34" charset="-122"/>
                        </a:rPr>
                        <a:t>(?)</a:t>
                      </a:r>
                    </a:p>
                    <a:p>
                      <a:pPr algn="l"/>
                      <a:r>
                        <a:rPr lang="en-US" altLang="zh-TW" sz="1400" baseline="0" dirty="0">
                          <a:solidFill>
                            <a:schemeClr val="tx1"/>
                          </a:solidFill>
                          <a:latin typeface="Microsoft YaHei" panose="020B0503020204020204" pitchFamily="34" charset="-122"/>
                          <a:ea typeface="Microsoft YaHei" panose="020B0503020204020204" pitchFamily="34" charset="-122"/>
                        </a:rPr>
                        <a:t>Reason 1 (?)</a:t>
                      </a:r>
                    </a:p>
                    <a:p>
                      <a:pPr algn="l"/>
                      <a:endParaRPr lang="en-US" altLang="zh-TW" sz="1400" baseline="0" dirty="0">
                        <a:solidFill>
                          <a:schemeClr val="tx1"/>
                        </a:solidFill>
                        <a:latin typeface="Microsoft YaHei" panose="020B0503020204020204" pitchFamily="34" charset="-122"/>
                        <a:ea typeface="Microsoft YaHei" panose="020B0503020204020204" pitchFamily="34" charset="-122"/>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baseline="0" dirty="0">
                          <a:solidFill>
                            <a:schemeClr val="tx1"/>
                          </a:solidFill>
                          <a:latin typeface="Microsoft YaHei" panose="020B0503020204020204" pitchFamily="34" charset="-122"/>
                          <a:ea typeface="Microsoft YaHei" panose="020B0503020204020204" pitchFamily="34" charset="-122"/>
                          <a:cs typeface="+mn-cs"/>
                        </a:rPr>
                        <a:t>O </a:t>
                      </a:r>
                      <a:r>
                        <a:rPr lang="zh-TW" altLang="en-US" sz="1800" b="1" kern="1200" baseline="0" dirty="0">
                          <a:solidFill>
                            <a:schemeClr val="tx1"/>
                          </a:solidFill>
                          <a:latin typeface="Microsoft YaHei" panose="020B0503020204020204" pitchFamily="34" charset="-122"/>
                          <a:ea typeface="Microsoft YaHei" panose="020B0503020204020204" pitchFamily="34" charset="-122"/>
                          <a:cs typeface="+mn-cs"/>
                        </a:rPr>
                        <a:t>不符合 </a:t>
                      </a:r>
                      <a:r>
                        <a:rPr lang="en-US" altLang="zh-TW" sz="1800" b="1" kern="1200" baseline="0" dirty="0">
                          <a:solidFill>
                            <a:schemeClr val="tx1"/>
                          </a:solidFill>
                          <a:latin typeface="Microsoft YaHei" panose="020B0503020204020204" pitchFamily="34" charset="-122"/>
                          <a:ea typeface="Microsoft YaHei" panose="020B0503020204020204" pitchFamily="34" charset="-122"/>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kern="1200" baseline="0" dirty="0">
                          <a:solidFill>
                            <a:schemeClr val="tx1"/>
                          </a:solidFill>
                          <a:latin typeface="Microsoft YaHei" panose="020B0503020204020204" pitchFamily="34" charset="-122"/>
                          <a:ea typeface="Microsoft YaHei" panose="020B0503020204020204" pitchFamily="34" charset="-122"/>
                          <a:cs typeface="+mn-cs"/>
                        </a:rPr>
                        <a:t>Reason 1 (?)</a:t>
                      </a:r>
                      <a:endParaRPr lang="zh-TW" altLang="en-US" sz="1400" kern="1200" baseline="0" dirty="0">
                        <a:solidFill>
                          <a:schemeClr val="tx1"/>
                        </a:solidFill>
                        <a:latin typeface="Microsoft YaHei" panose="020B0503020204020204" pitchFamily="34" charset="-122"/>
                        <a:ea typeface="Microsoft YaHei" panose="020B0503020204020204" pitchFamily="34"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zh-TW" altLang="en-US" sz="2000" baseline="0" dirty="0">
                        <a:solidFill>
                          <a:schemeClr val="tx1"/>
                        </a:solidFill>
                        <a:latin typeface="Microsoft YaHei" panose="020B0503020204020204" pitchFamily="34" charset="-122"/>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98728746"/>
                  </a:ext>
                </a:extLst>
              </a:tr>
            </a:tbl>
          </a:graphicData>
        </a:graphic>
      </p:graphicFrame>
    </p:spTree>
    <p:extLst>
      <p:ext uri="{BB962C8B-B14F-4D97-AF65-F5344CB8AC3E}">
        <p14:creationId xmlns:p14="http://schemas.microsoft.com/office/powerpoint/2010/main" val="3399181495"/>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40265B-548F-13E2-3CD8-B2C72E1C2FC2}"/>
            </a:ext>
          </a:extLst>
        </p:cNvPr>
        <p:cNvGrpSpPr/>
        <p:nvPr/>
      </p:nvGrpSpPr>
      <p:grpSpPr>
        <a:xfrm>
          <a:off x="0" y="0"/>
          <a:ext cx="0" cy="0"/>
          <a:chOff x="0" y="0"/>
          <a:chExt cx="0" cy="0"/>
        </a:xfrm>
      </p:grpSpPr>
      <p:sp>
        <p:nvSpPr>
          <p:cNvPr id="2" name="矩形 1">
            <a:extLst>
              <a:ext uri="{FF2B5EF4-FFF2-40B4-BE49-F238E27FC236}">
                <a16:creationId xmlns:a16="http://schemas.microsoft.com/office/drawing/2014/main" id="{3E1FC232-2F69-CF52-6F87-05DFA399808E}"/>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搜尋歷程</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pic>
        <p:nvPicPr>
          <p:cNvPr id="4" name="Google Shape;399;p21">
            <a:extLst>
              <a:ext uri="{FF2B5EF4-FFF2-40B4-BE49-F238E27FC236}">
                <a16:creationId xmlns:a16="http://schemas.microsoft.com/office/drawing/2014/main" id="{185DD073-9096-C9C0-A596-1E1F637BDA95}"/>
              </a:ext>
            </a:extLst>
          </p:cNvPr>
          <p:cNvPicPr preferRelativeResize="0"/>
          <p:nvPr/>
        </p:nvPicPr>
        <p:blipFill rotWithShape="1">
          <a:blip r:embed="rId2">
            <a:alphaModFix/>
          </a:blip>
          <a:srcRect/>
          <a:stretch/>
        </p:blipFill>
        <p:spPr>
          <a:xfrm>
            <a:off x="152597" y="1115637"/>
            <a:ext cx="1368000" cy="468000"/>
          </a:xfrm>
          <a:prstGeom prst="rect">
            <a:avLst/>
          </a:prstGeom>
          <a:noFill/>
          <a:ln>
            <a:noFill/>
          </a:ln>
        </p:spPr>
      </p:pic>
      <p:sp>
        <p:nvSpPr>
          <p:cNvPr id="11" name="圓角矩形 10">
            <a:extLst>
              <a:ext uri="{FF2B5EF4-FFF2-40B4-BE49-F238E27FC236}">
                <a16:creationId xmlns:a16="http://schemas.microsoft.com/office/drawing/2014/main" id="{5AD60D5C-C92E-0127-92B1-A35A3A85DCC0}"/>
              </a:ext>
            </a:extLst>
          </p:cNvPr>
          <p:cNvSpPr/>
          <p:nvPr/>
        </p:nvSpPr>
        <p:spPr>
          <a:xfrm>
            <a:off x="241071" y="1890607"/>
            <a:ext cx="1510347" cy="400132"/>
          </a:xfrm>
          <a:prstGeom prst="roundRect">
            <a:avLst>
              <a:gd name="adj" fmla="val 50000"/>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nchorCtr="0"/>
          <a:lstStyle/>
          <a:p>
            <a:pPr algn="ctr"/>
            <a:r>
              <a:rPr lang="en-US" altLang="zh-TW" b="1" dirty="0" err="1">
                <a:solidFill>
                  <a:schemeClr val="tx1"/>
                </a:solidFill>
                <a:latin typeface="Microsoft YaHei" panose="020B0503020204020204" pitchFamily="34" charset="-122"/>
                <a:ea typeface="Microsoft YaHei" panose="020B0503020204020204" pitchFamily="34" charset="-122"/>
              </a:rPr>
              <a:t>MeSH</a:t>
            </a:r>
            <a:endParaRPr lang="zh-TW" altLang="en-US" sz="1200" b="1" dirty="0">
              <a:solidFill>
                <a:schemeClr val="tx1"/>
              </a:solidFill>
              <a:latin typeface="Microsoft YaHei" panose="020B0503020204020204" pitchFamily="34" charset="-122"/>
              <a:ea typeface="Microsoft YaHei" panose="020B0503020204020204" pitchFamily="34" charset="-122"/>
            </a:endParaRPr>
          </a:p>
        </p:txBody>
      </p:sp>
      <p:sp>
        <p:nvSpPr>
          <p:cNvPr id="12" name="圓角矩形 9">
            <a:extLst>
              <a:ext uri="{FF2B5EF4-FFF2-40B4-BE49-F238E27FC236}">
                <a16:creationId xmlns:a16="http://schemas.microsoft.com/office/drawing/2014/main" id="{060B2B5F-C70C-034A-3407-04148C63F6C9}"/>
              </a:ext>
            </a:extLst>
          </p:cNvPr>
          <p:cNvSpPr/>
          <p:nvPr/>
        </p:nvSpPr>
        <p:spPr>
          <a:xfrm>
            <a:off x="239063" y="3292979"/>
            <a:ext cx="1512355" cy="400132"/>
          </a:xfrm>
          <a:prstGeom prst="roundRect">
            <a:avLst>
              <a:gd name="adj" fmla="val 50000"/>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nchorCtr="0"/>
          <a:lstStyle/>
          <a:p>
            <a:pPr algn="ctr"/>
            <a:r>
              <a:rPr lang="zh-TW" altLang="en-US" b="1" dirty="0">
                <a:solidFill>
                  <a:schemeClr val="tx1"/>
                </a:solidFill>
                <a:latin typeface="Microsoft YaHei" panose="020B0503020204020204" pitchFamily="34" charset="-122"/>
                <a:ea typeface="Microsoft YaHei" panose="020B0503020204020204" pitchFamily="34" charset="-122"/>
              </a:rPr>
              <a:t>布林邏輯</a:t>
            </a:r>
          </a:p>
        </p:txBody>
      </p:sp>
      <p:sp>
        <p:nvSpPr>
          <p:cNvPr id="13" name="圓角矩形 9">
            <a:extLst>
              <a:ext uri="{FF2B5EF4-FFF2-40B4-BE49-F238E27FC236}">
                <a16:creationId xmlns:a16="http://schemas.microsoft.com/office/drawing/2014/main" id="{EA753626-0238-EB44-760B-8E12726312F7}"/>
              </a:ext>
            </a:extLst>
          </p:cNvPr>
          <p:cNvSpPr/>
          <p:nvPr/>
        </p:nvSpPr>
        <p:spPr>
          <a:xfrm>
            <a:off x="238915" y="2825213"/>
            <a:ext cx="1510347" cy="400132"/>
          </a:xfrm>
          <a:prstGeom prst="roundRect">
            <a:avLst>
              <a:gd name="adj" fmla="val 50000"/>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nchorCtr="0"/>
          <a:lstStyle/>
          <a:p>
            <a:pPr algn="ctr"/>
            <a:r>
              <a:rPr lang="zh-TW" altLang="en-US" b="1" dirty="0">
                <a:solidFill>
                  <a:schemeClr val="tx1"/>
                </a:solidFill>
                <a:latin typeface="Microsoft YaHei" panose="020B0503020204020204" pitchFamily="34" charset="-122"/>
                <a:ea typeface="Microsoft YaHei" panose="020B0503020204020204" pitchFamily="34" charset="-122"/>
              </a:rPr>
              <a:t>同義字</a:t>
            </a:r>
          </a:p>
        </p:txBody>
      </p:sp>
      <p:sp>
        <p:nvSpPr>
          <p:cNvPr id="14" name="圓角矩形 9">
            <a:extLst>
              <a:ext uri="{FF2B5EF4-FFF2-40B4-BE49-F238E27FC236}">
                <a16:creationId xmlns:a16="http://schemas.microsoft.com/office/drawing/2014/main" id="{A8239F8D-5B4D-3981-80E1-869F3074E72C}"/>
              </a:ext>
            </a:extLst>
          </p:cNvPr>
          <p:cNvSpPr/>
          <p:nvPr/>
        </p:nvSpPr>
        <p:spPr>
          <a:xfrm>
            <a:off x="239063" y="3774244"/>
            <a:ext cx="1512355" cy="400132"/>
          </a:xfrm>
          <a:prstGeom prst="roundRect">
            <a:avLst>
              <a:gd name="adj" fmla="val 50000"/>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nchorCtr="0"/>
          <a:lstStyle/>
          <a:p>
            <a:pPr algn="ctr"/>
            <a:r>
              <a:rPr lang="zh-TW" altLang="en-US" b="1" dirty="0">
                <a:solidFill>
                  <a:schemeClr val="tx1"/>
                </a:solidFill>
                <a:latin typeface="Microsoft YaHei" panose="020B0503020204020204" pitchFamily="34" charset="-122"/>
                <a:ea typeface="Microsoft YaHei" panose="020B0503020204020204" pitchFamily="34" charset="-122"/>
              </a:rPr>
              <a:t>篩選器</a:t>
            </a:r>
          </a:p>
        </p:txBody>
      </p:sp>
      <p:sp>
        <p:nvSpPr>
          <p:cNvPr id="15" name="圓角矩形 9">
            <a:extLst>
              <a:ext uri="{FF2B5EF4-FFF2-40B4-BE49-F238E27FC236}">
                <a16:creationId xmlns:a16="http://schemas.microsoft.com/office/drawing/2014/main" id="{E3F65846-E74B-B97E-A186-44E4A03D9A73}"/>
              </a:ext>
            </a:extLst>
          </p:cNvPr>
          <p:cNvSpPr/>
          <p:nvPr/>
        </p:nvSpPr>
        <p:spPr>
          <a:xfrm>
            <a:off x="227600" y="2374632"/>
            <a:ext cx="1510347" cy="400132"/>
          </a:xfrm>
          <a:prstGeom prst="roundRect">
            <a:avLst>
              <a:gd name="adj" fmla="val 50000"/>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nchorCtr="0"/>
          <a:lstStyle/>
          <a:p>
            <a:pPr algn="ctr"/>
            <a:r>
              <a:rPr lang="zh-TW" altLang="en-US" b="1" dirty="0">
                <a:solidFill>
                  <a:schemeClr val="tx1"/>
                </a:solidFill>
                <a:latin typeface="Microsoft YaHei" panose="020B0503020204020204" pitchFamily="34" charset="-122"/>
                <a:ea typeface="Microsoft YaHei" panose="020B0503020204020204" pitchFamily="34" charset="-122"/>
              </a:rPr>
              <a:t>自然語言</a:t>
            </a:r>
          </a:p>
        </p:txBody>
      </p:sp>
      <p:sp>
        <p:nvSpPr>
          <p:cNvPr id="16" name="矩形: 圓角 1">
            <a:extLst>
              <a:ext uri="{FF2B5EF4-FFF2-40B4-BE49-F238E27FC236}">
                <a16:creationId xmlns:a16="http://schemas.microsoft.com/office/drawing/2014/main" id="{210CCAC7-1D06-17C4-20ED-11352281DE53}"/>
              </a:ext>
            </a:extLst>
          </p:cNvPr>
          <p:cNvSpPr/>
          <p:nvPr/>
        </p:nvSpPr>
        <p:spPr>
          <a:xfrm>
            <a:off x="255537" y="4585570"/>
            <a:ext cx="1505881" cy="1790299"/>
          </a:xfrm>
          <a:prstGeom prst="roundRect">
            <a:avLst>
              <a:gd name="adj" fmla="val 2561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altLang="zh-TW" sz="2000" b="1" dirty="0">
                <a:solidFill>
                  <a:schemeClr val="tx1"/>
                </a:solidFill>
                <a:latin typeface="Microsoft YaHei" panose="020B0503020204020204" pitchFamily="34" charset="-122"/>
                <a:ea typeface="Microsoft YaHei" panose="020B0503020204020204" pitchFamily="34" charset="-122"/>
              </a:rPr>
              <a:t>SR</a:t>
            </a:r>
          </a:p>
          <a:p>
            <a:pPr algn="ctr"/>
            <a:r>
              <a:rPr lang="en-US" altLang="zh-TW" sz="4400" b="1" dirty="0">
                <a:solidFill>
                  <a:srgbClr val="C00000"/>
                </a:solidFill>
                <a:latin typeface="Microsoft YaHei" panose="020B0503020204020204" pitchFamily="34" charset="-122"/>
                <a:ea typeface="Microsoft YaHei" panose="020B0503020204020204" pitchFamily="34" charset="-122"/>
              </a:rPr>
              <a:t>?</a:t>
            </a:r>
          </a:p>
          <a:p>
            <a:pPr algn="ctr"/>
            <a:r>
              <a:rPr lang="zh-TW" altLang="en-US" sz="2000" b="1" dirty="0">
                <a:solidFill>
                  <a:schemeClr val="tx1"/>
                </a:solidFill>
                <a:latin typeface="Microsoft YaHei" panose="020B0503020204020204" pitchFamily="34" charset="-122"/>
                <a:ea typeface="Microsoft YaHei" panose="020B0503020204020204" pitchFamily="34" charset="-122"/>
              </a:rPr>
              <a:t>篇</a:t>
            </a:r>
          </a:p>
        </p:txBody>
      </p:sp>
    </p:spTree>
    <p:extLst>
      <p:ext uri="{BB962C8B-B14F-4D97-AF65-F5344CB8AC3E}">
        <p14:creationId xmlns:p14="http://schemas.microsoft.com/office/powerpoint/2010/main" val="2885488477"/>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40265B-548F-13E2-3CD8-B2C72E1C2FC2}"/>
            </a:ext>
          </a:extLst>
        </p:cNvPr>
        <p:cNvGrpSpPr/>
        <p:nvPr/>
      </p:nvGrpSpPr>
      <p:grpSpPr>
        <a:xfrm>
          <a:off x="0" y="0"/>
          <a:ext cx="0" cy="0"/>
          <a:chOff x="0" y="0"/>
          <a:chExt cx="0" cy="0"/>
        </a:xfrm>
      </p:grpSpPr>
      <p:sp>
        <p:nvSpPr>
          <p:cNvPr id="2" name="矩形 1">
            <a:extLst>
              <a:ext uri="{FF2B5EF4-FFF2-40B4-BE49-F238E27FC236}">
                <a16:creationId xmlns:a16="http://schemas.microsoft.com/office/drawing/2014/main" id="{3E1FC232-2F69-CF52-6F87-05DFA399808E}"/>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搜尋歷程</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pic>
        <p:nvPicPr>
          <p:cNvPr id="4" name="Google Shape;399;p21">
            <a:extLst>
              <a:ext uri="{FF2B5EF4-FFF2-40B4-BE49-F238E27FC236}">
                <a16:creationId xmlns:a16="http://schemas.microsoft.com/office/drawing/2014/main" id="{185DD073-9096-C9C0-A596-1E1F637BDA95}"/>
              </a:ext>
            </a:extLst>
          </p:cNvPr>
          <p:cNvPicPr preferRelativeResize="0"/>
          <p:nvPr/>
        </p:nvPicPr>
        <p:blipFill rotWithShape="1">
          <a:blip r:embed="rId2">
            <a:alphaModFix/>
          </a:blip>
          <a:srcRect/>
          <a:stretch/>
        </p:blipFill>
        <p:spPr>
          <a:xfrm>
            <a:off x="152597" y="1115637"/>
            <a:ext cx="1368000" cy="468000"/>
          </a:xfrm>
          <a:prstGeom prst="rect">
            <a:avLst/>
          </a:prstGeom>
          <a:noFill/>
          <a:ln>
            <a:noFill/>
          </a:ln>
        </p:spPr>
      </p:pic>
      <p:graphicFrame>
        <p:nvGraphicFramePr>
          <p:cNvPr id="10" name="表格 9">
            <a:extLst>
              <a:ext uri="{FF2B5EF4-FFF2-40B4-BE49-F238E27FC236}">
                <a16:creationId xmlns:a16="http://schemas.microsoft.com/office/drawing/2014/main" id="{3A5EDADD-76F4-493A-9E18-1F780B399A60}"/>
              </a:ext>
            </a:extLst>
          </p:cNvPr>
          <p:cNvGraphicFramePr>
            <a:graphicFrameLocks noGrp="1"/>
          </p:cNvGraphicFramePr>
          <p:nvPr>
            <p:extLst>
              <p:ext uri="{D42A27DB-BD31-4B8C-83A1-F6EECF244321}">
                <p14:modId xmlns:p14="http://schemas.microsoft.com/office/powerpoint/2010/main" val="3487762869"/>
              </p:ext>
            </p:extLst>
          </p:nvPr>
        </p:nvGraphicFramePr>
        <p:xfrm>
          <a:off x="563944" y="1913900"/>
          <a:ext cx="3786674" cy="4602403"/>
        </p:xfrm>
        <a:graphic>
          <a:graphicData uri="http://schemas.openxmlformats.org/drawingml/2006/table">
            <a:tbl>
              <a:tblPr firstRow="1" bandRow="1">
                <a:tableStyleId>{5C22544A-7EE6-4342-B048-85BDC9FD1C3A}</a:tableStyleId>
              </a:tblPr>
              <a:tblGrid>
                <a:gridCol w="494834">
                  <a:extLst>
                    <a:ext uri="{9D8B030D-6E8A-4147-A177-3AD203B41FA5}">
                      <a16:colId xmlns:a16="http://schemas.microsoft.com/office/drawing/2014/main" val="1247342279"/>
                    </a:ext>
                  </a:extLst>
                </a:gridCol>
                <a:gridCol w="1716951">
                  <a:extLst>
                    <a:ext uri="{9D8B030D-6E8A-4147-A177-3AD203B41FA5}">
                      <a16:colId xmlns:a16="http://schemas.microsoft.com/office/drawing/2014/main" val="3245840426"/>
                    </a:ext>
                  </a:extLst>
                </a:gridCol>
                <a:gridCol w="1574889">
                  <a:extLst>
                    <a:ext uri="{9D8B030D-6E8A-4147-A177-3AD203B41FA5}">
                      <a16:colId xmlns:a16="http://schemas.microsoft.com/office/drawing/2014/main" val="1050446881"/>
                    </a:ext>
                  </a:extLst>
                </a:gridCol>
              </a:tblGrid>
              <a:tr h="547723">
                <a:tc gridSpan="2">
                  <a:txBody>
                    <a:bodyPr/>
                    <a:lstStyle/>
                    <a:p>
                      <a:pPr algn="ctr"/>
                      <a:r>
                        <a:rPr lang="zh-TW" altLang="en-US" sz="2400" baseline="0" dirty="0">
                          <a:solidFill>
                            <a:schemeClr val="tx1"/>
                          </a:solidFill>
                          <a:latin typeface="Microsoft YaHei" panose="020B0503020204020204" pitchFamily="34" charset="-122"/>
                          <a:ea typeface="Microsoft YaHei" panose="020B0503020204020204" pitchFamily="34" charset="-122"/>
                        </a:rPr>
                        <a:t>符合 </a:t>
                      </a:r>
                      <a:r>
                        <a:rPr lang="en-US" altLang="zh-TW" sz="2400" baseline="0" dirty="0">
                          <a:solidFill>
                            <a:schemeClr val="tx1"/>
                          </a:solidFill>
                          <a:latin typeface="Microsoft YaHei" panose="020B0503020204020204" pitchFamily="34" charset="-122"/>
                          <a:ea typeface="Microsoft YaHei" panose="020B0503020204020204" pitchFamily="34" charset="-122"/>
                        </a:rPr>
                        <a:t>PICO</a:t>
                      </a:r>
                      <a:endParaRPr lang="zh-TW" altLang="en-US" sz="2400" baseline="0" dirty="0">
                        <a:solidFill>
                          <a:schemeClr val="tx1"/>
                        </a:solidFill>
                        <a:latin typeface="Microsoft YaHei" panose="020B0503020204020204" pitchFamily="34" charset="-122"/>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TW" altLang="en-US"/>
                    </a:p>
                  </a:txBody>
                  <a:tcPr/>
                </a:tc>
                <a:tc>
                  <a:txBody>
                    <a:bodyPr/>
                    <a:lstStyle/>
                    <a:p>
                      <a:pPr algn="ctr"/>
                      <a:r>
                        <a:rPr lang="en-US" altLang="zh-TW" sz="2400" baseline="0" dirty="0">
                          <a:solidFill>
                            <a:schemeClr val="tx1"/>
                          </a:solidFill>
                          <a:latin typeface="Microsoft YaHei" panose="020B0503020204020204" pitchFamily="34" charset="-122"/>
                          <a:ea typeface="Microsoft YaHei" panose="020B0503020204020204" pitchFamily="34" charset="-122"/>
                        </a:rPr>
                        <a:t>?</a:t>
                      </a:r>
                      <a:r>
                        <a:rPr lang="zh-TW" altLang="en-US" sz="2400" baseline="0" dirty="0">
                          <a:solidFill>
                            <a:schemeClr val="tx1"/>
                          </a:solidFill>
                          <a:latin typeface="Microsoft YaHei" panose="020B0503020204020204" pitchFamily="34" charset="-122"/>
                          <a:ea typeface="Microsoft YaHei" panose="020B0503020204020204" pitchFamily="34" charset="-122"/>
                        </a:rPr>
                        <a:t>篇</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87452039"/>
                  </a:ext>
                </a:extLst>
              </a:tr>
              <a:tr h="474693">
                <a:tc gridSpan="2">
                  <a:txBody>
                    <a:bodyPr/>
                    <a:lstStyle/>
                    <a:p>
                      <a:pPr algn="ctr"/>
                      <a:r>
                        <a:rPr lang="zh-TW" altLang="en-US" sz="2000" baseline="0" dirty="0">
                          <a:solidFill>
                            <a:schemeClr val="tx1"/>
                          </a:solidFill>
                          <a:latin typeface="Microsoft YaHei" panose="020B0503020204020204" pitchFamily="34" charset="-122"/>
                          <a:ea typeface="Microsoft YaHei" panose="020B0503020204020204" pitchFamily="34" charset="-122"/>
                        </a:rPr>
                        <a:t>排除文獻</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TW" altLang="en-US"/>
                    </a:p>
                  </a:txBody>
                  <a:tcPr/>
                </a:tc>
                <a:tc>
                  <a:txBody>
                    <a:bodyPr/>
                    <a:lstStyle/>
                    <a:p>
                      <a:pPr algn="ctr"/>
                      <a:r>
                        <a:rPr lang="en-US" altLang="zh-TW" sz="2000" baseline="0" dirty="0">
                          <a:solidFill>
                            <a:schemeClr val="tx1"/>
                          </a:solidFill>
                          <a:latin typeface="Microsoft YaHei" panose="020B0503020204020204" pitchFamily="34" charset="-122"/>
                          <a:ea typeface="Microsoft YaHei" panose="020B0503020204020204" pitchFamily="34" charset="-122"/>
                        </a:rPr>
                        <a:t>?</a:t>
                      </a:r>
                      <a:r>
                        <a:rPr lang="zh-TW" altLang="en-US" sz="2000" baseline="0" dirty="0">
                          <a:solidFill>
                            <a:schemeClr val="tx1"/>
                          </a:solidFill>
                          <a:latin typeface="Microsoft YaHei" panose="020B0503020204020204" pitchFamily="34" charset="-122"/>
                          <a:ea typeface="Microsoft YaHei" panose="020B0503020204020204" pitchFamily="34" charset="-122"/>
                        </a:rPr>
                        <a:t>篇</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29406454"/>
                  </a:ext>
                </a:extLst>
              </a:tr>
              <a:tr h="3579987">
                <a:tc>
                  <a:txBody>
                    <a:bodyPr/>
                    <a:lstStyle/>
                    <a:p>
                      <a:pPr algn="l"/>
                      <a:r>
                        <a:rPr lang="zh-TW" altLang="en-US" sz="2000" baseline="0" dirty="0">
                          <a:solidFill>
                            <a:schemeClr val="tx1"/>
                          </a:solidFill>
                          <a:latin typeface="Microsoft YaHei" panose="020B0503020204020204" pitchFamily="34" charset="-122"/>
                          <a:ea typeface="Microsoft YaHei" panose="020B0503020204020204" pitchFamily="34" charset="-122"/>
                        </a:rPr>
                        <a:t>排除理由</a:t>
                      </a:r>
                      <a:endParaRPr lang="en-US" altLang="zh-TW" sz="2000" baseline="0" dirty="0">
                        <a:solidFill>
                          <a:schemeClr val="tx1"/>
                        </a:solidFill>
                        <a:latin typeface="Microsoft YaHei" panose="020B0503020204020204" pitchFamily="34" charset="-122"/>
                        <a:ea typeface="Microsoft YaHei" panose="020B0503020204020204" pitchFamily="34" charset="-122"/>
                      </a:endParaRPr>
                    </a:p>
                  </a:txBody>
                  <a:tcPr vert="eaVert"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l"/>
                      <a:r>
                        <a:rPr lang="en-US" altLang="zh-TW" sz="1800" b="1" baseline="0" dirty="0">
                          <a:solidFill>
                            <a:schemeClr val="tx1"/>
                          </a:solidFill>
                          <a:latin typeface="Microsoft YaHei" panose="020B0503020204020204" pitchFamily="34" charset="-122"/>
                          <a:ea typeface="Microsoft YaHei" panose="020B0503020204020204" pitchFamily="34" charset="-122"/>
                        </a:rPr>
                        <a:t>P </a:t>
                      </a:r>
                      <a:r>
                        <a:rPr lang="zh-TW" altLang="en-US" sz="1800" b="1" baseline="0" dirty="0">
                          <a:solidFill>
                            <a:schemeClr val="tx1"/>
                          </a:solidFill>
                          <a:latin typeface="Microsoft YaHei" panose="020B0503020204020204" pitchFamily="34" charset="-122"/>
                          <a:ea typeface="Microsoft YaHei" panose="020B0503020204020204" pitchFamily="34" charset="-122"/>
                        </a:rPr>
                        <a:t>不符合 </a:t>
                      </a:r>
                      <a:r>
                        <a:rPr lang="en-US" altLang="zh-TW" sz="1800" b="1" baseline="0" dirty="0">
                          <a:solidFill>
                            <a:schemeClr val="tx1"/>
                          </a:solidFill>
                          <a:latin typeface="Microsoft YaHei" panose="020B0503020204020204" pitchFamily="34" charset="-122"/>
                          <a:ea typeface="Microsoft YaHei" panose="020B0503020204020204" pitchFamily="34" charset="-122"/>
                        </a:rPr>
                        <a:t>(?)</a:t>
                      </a:r>
                    </a:p>
                    <a:p>
                      <a:pPr algn="l"/>
                      <a:r>
                        <a:rPr lang="en-US" altLang="zh-TW" sz="1400" baseline="0" dirty="0">
                          <a:solidFill>
                            <a:schemeClr val="tx1"/>
                          </a:solidFill>
                          <a:latin typeface="Microsoft YaHei" panose="020B0503020204020204" pitchFamily="34" charset="-122"/>
                          <a:ea typeface="Microsoft YaHei" panose="020B0503020204020204" pitchFamily="34" charset="-122"/>
                        </a:rPr>
                        <a:t>Reason 1 (?)</a:t>
                      </a:r>
                    </a:p>
                    <a:p>
                      <a:pPr algn="l"/>
                      <a:endParaRPr lang="en-US" altLang="zh-TW" sz="1400" baseline="0" dirty="0">
                        <a:solidFill>
                          <a:schemeClr val="tx1"/>
                        </a:solidFill>
                        <a:latin typeface="Microsoft YaHei" panose="020B0503020204020204" pitchFamily="34" charset="-122"/>
                        <a:ea typeface="Microsoft YaHei" panose="020B0503020204020204" pitchFamily="34" charset="-122"/>
                      </a:endParaRPr>
                    </a:p>
                    <a:p>
                      <a:pPr algn="l"/>
                      <a:r>
                        <a:rPr lang="en-US" altLang="zh-TW" sz="1800" b="1" baseline="0" dirty="0">
                          <a:solidFill>
                            <a:schemeClr val="tx1"/>
                          </a:solidFill>
                          <a:latin typeface="Microsoft YaHei" panose="020B0503020204020204" pitchFamily="34" charset="-122"/>
                          <a:ea typeface="Microsoft YaHei" panose="020B0503020204020204" pitchFamily="34" charset="-122"/>
                        </a:rPr>
                        <a:t>I vs C </a:t>
                      </a:r>
                      <a:r>
                        <a:rPr lang="zh-TW" altLang="en-US" sz="1800" b="1" baseline="0" dirty="0">
                          <a:solidFill>
                            <a:schemeClr val="tx1"/>
                          </a:solidFill>
                          <a:latin typeface="Microsoft YaHei" panose="020B0503020204020204" pitchFamily="34" charset="-122"/>
                          <a:ea typeface="Microsoft YaHei" panose="020B0503020204020204" pitchFamily="34" charset="-122"/>
                        </a:rPr>
                        <a:t>不符合 </a:t>
                      </a:r>
                      <a:r>
                        <a:rPr lang="en-US" altLang="zh-TW" sz="1800" b="1" baseline="0" dirty="0">
                          <a:solidFill>
                            <a:schemeClr val="tx1"/>
                          </a:solidFill>
                          <a:latin typeface="Microsoft YaHei" panose="020B0503020204020204" pitchFamily="34" charset="-122"/>
                          <a:ea typeface="Microsoft YaHei" panose="020B0503020204020204" pitchFamily="34" charset="-122"/>
                        </a:rPr>
                        <a:t>(?)</a:t>
                      </a:r>
                    </a:p>
                    <a:p>
                      <a:pPr algn="l"/>
                      <a:r>
                        <a:rPr lang="en-US" altLang="zh-TW" sz="1400" baseline="0" dirty="0">
                          <a:solidFill>
                            <a:schemeClr val="tx1"/>
                          </a:solidFill>
                          <a:latin typeface="Microsoft YaHei" panose="020B0503020204020204" pitchFamily="34" charset="-122"/>
                          <a:ea typeface="Microsoft YaHei" panose="020B0503020204020204" pitchFamily="34" charset="-122"/>
                        </a:rPr>
                        <a:t>Reason 1 (?)</a:t>
                      </a:r>
                    </a:p>
                    <a:p>
                      <a:pPr algn="l"/>
                      <a:endParaRPr lang="en-US" altLang="zh-TW" sz="1400" baseline="0" dirty="0">
                        <a:solidFill>
                          <a:schemeClr val="tx1"/>
                        </a:solidFill>
                        <a:latin typeface="Microsoft YaHei" panose="020B0503020204020204" pitchFamily="34" charset="-122"/>
                        <a:ea typeface="Microsoft YaHei" panose="020B0503020204020204" pitchFamily="34" charset="-122"/>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baseline="0" dirty="0">
                          <a:solidFill>
                            <a:schemeClr val="tx1"/>
                          </a:solidFill>
                          <a:latin typeface="Microsoft YaHei" panose="020B0503020204020204" pitchFamily="34" charset="-122"/>
                          <a:ea typeface="Microsoft YaHei" panose="020B0503020204020204" pitchFamily="34" charset="-122"/>
                          <a:cs typeface="+mn-cs"/>
                        </a:rPr>
                        <a:t>O </a:t>
                      </a:r>
                      <a:r>
                        <a:rPr lang="zh-TW" altLang="en-US" sz="1800" b="1" kern="1200" baseline="0" dirty="0">
                          <a:solidFill>
                            <a:schemeClr val="tx1"/>
                          </a:solidFill>
                          <a:latin typeface="Microsoft YaHei" panose="020B0503020204020204" pitchFamily="34" charset="-122"/>
                          <a:ea typeface="Microsoft YaHei" panose="020B0503020204020204" pitchFamily="34" charset="-122"/>
                          <a:cs typeface="+mn-cs"/>
                        </a:rPr>
                        <a:t>不符合 </a:t>
                      </a:r>
                      <a:r>
                        <a:rPr lang="en-US" altLang="zh-TW" sz="1800" b="1" kern="1200" baseline="0" dirty="0">
                          <a:solidFill>
                            <a:schemeClr val="tx1"/>
                          </a:solidFill>
                          <a:latin typeface="Microsoft YaHei" panose="020B0503020204020204" pitchFamily="34" charset="-122"/>
                          <a:ea typeface="Microsoft YaHei" panose="020B0503020204020204" pitchFamily="34" charset="-122"/>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kern="1200" baseline="0" dirty="0">
                          <a:solidFill>
                            <a:schemeClr val="tx1"/>
                          </a:solidFill>
                          <a:latin typeface="Microsoft YaHei" panose="020B0503020204020204" pitchFamily="34" charset="-122"/>
                          <a:ea typeface="Microsoft YaHei" panose="020B0503020204020204" pitchFamily="34" charset="-122"/>
                          <a:cs typeface="+mn-cs"/>
                        </a:rPr>
                        <a:t>Reason 1 (?)</a:t>
                      </a:r>
                      <a:endParaRPr lang="zh-TW" altLang="en-US" sz="1400" kern="1200" baseline="0" dirty="0">
                        <a:solidFill>
                          <a:schemeClr val="tx1"/>
                        </a:solidFill>
                        <a:latin typeface="Microsoft YaHei" panose="020B0503020204020204" pitchFamily="34" charset="-122"/>
                        <a:ea typeface="Microsoft YaHei" panose="020B0503020204020204" pitchFamily="34"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zh-TW" altLang="en-US" sz="2000" baseline="0" dirty="0">
                        <a:solidFill>
                          <a:schemeClr val="tx1"/>
                        </a:solidFill>
                        <a:latin typeface="Microsoft YaHei" panose="020B0503020204020204" pitchFamily="34" charset="-122"/>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98728746"/>
                  </a:ext>
                </a:extLst>
              </a:tr>
            </a:tbl>
          </a:graphicData>
        </a:graphic>
      </p:graphicFrame>
    </p:spTree>
    <p:extLst>
      <p:ext uri="{BB962C8B-B14F-4D97-AF65-F5344CB8AC3E}">
        <p14:creationId xmlns:p14="http://schemas.microsoft.com/office/powerpoint/2010/main" val="2924942604"/>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62B5D7-2E6E-0EFB-A9EB-4975F453CB4E}"/>
            </a:ext>
          </a:extLst>
        </p:cNvPr>
        <p:cNvGrpSpPr/>
        <p:nvPr/>
      </p:nvGrpSpPr>
      <p:grpSpPr>
        <a:xfrm>
          <a:off x="0" y="0"/>
          <a:ext cx="0" cy="0"/>
          <a:chOff x="0" y="0"/>
          <a:chExt cx="0" cy="0"/>
        </a:xfrm>
      </p:grpSpPr>
      <p:sp>
        <p:nvSpPr>
          <p:cNvPr id="2" name="矩形 1">
            <a:extLst>
              <a:ext uri="{FF2B5EF4-FFF2-40B4-BE49-F238E27FC236}">
                <a16:creationId xmlns:a16="http://schemas.microsoft.com/office/drawing/2014/main" id="{8913A455-3173-039D-4CED-84C46F0D9F58}"/>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搜尋歷程</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pic>
        <p:nvPicPr>
          <p:cNvPr id="4" name="Google Shape;408;p21">
            <a:extLst>
              <a:ext uri="{FF2B5EF4-FFF2-40B4-BE49-F238E27FC236}">
                <a16:creationId xmlns:a16="http://schemas.microsoft.com/office/drawing/2014/main" id="{9F31E4ED-9E7E-EA57-69F6-2406E0699354}"/>
              </a:ext>
            </a:extLst>
          </p:cNvPr>
          <p:cNvPicPr preferRelativeResize="0"/>
          <p:nvPr/>
        </p:nvPicPr>
        <p:blipFill rotWithShape="1">
          <a:blip r:embed="rId2">
            <a:alphaModFix/>
          </a:blip>
          <a:srcRect/>
          <a:stretch/>
        </p:blipFill>
        <p:spPr>
          <a:xfrm>
            <a:off x="207901" y="1168824"/>
            <a:ext cx="1296000" cy="323646"/>
          </a:xfrm>
          <a:prstGeom prst="rect">
            <a:avLst/>
          </a:prstGeom>
          <a:noFill/>
          <a:ln>
            <a:noFill/>
          </a:ln>
        </p:spPr>
      </p:pic>
      <p:sp>
        <p:nvSpPr>
          <p:cNvPr id="11" name="圓角矩形 10">
            <a:extLst>
              <a:ext uri="{FF2B5EF4-FFF2-40B4-BE49-F238E27FC236}">
                <a16:creationId xmlns:a16="http://schemas.microsoft.com/office/drawing/2014/main" id="{5AD60D5C-C92E-0127-92B1-A35A3A85DCC0}"/>
              </a:ext>
            </a:extLst>
          </p:cNvPr>
          <p:cNvSpPr/>
          <p:nvPr/>
        </p:nvSpPr>
        <p:spPr>
          <a:xfrm>
            <a:off x="241071" y="1890607"/>
            <a:ext cx="1510347" cy="400132"/>
          </a:xfrm>
          <a:prstGeom prst="roundRect">
            <a:avLst>
              <a:gd name="adj" fmla="val 50000"/>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nchorCtr="0"/>
          <a:lstStyle/>
          <a:p>
            <a:pPr algn="ctr"/>
            <a:r>
              <a:rPr lang="en-US" altLang="zh-TW" b="1" dirty="0" err="1">
                <a:solidFill>
                  <a:schemeClr val="tx1"/>
                </a:solidFill>
                <a:latin typeface="Microsoft YaHei" panose="020B0503020204020204" pitchFamily="34" charset="-122"/>
                <a:ea typeface="Microsoft YaHei" panose="020B0503020204020204" pitchFamily="34" charset="-122"/>
              </a:rPr>
              <a:t>Emtree</a:t>
            </a:r>
            <a:endParaRPr lang="zh-TW" altLang="en-US" sz="1200" b="1" dirty="0">
              <a:solidFill>
                <a:schemeClr val="tx1"/>
              </a:solidFill>
              <a:latin typeface="Microsoft YaHei" panose="020B0503020204020204" pitchFamily="34" charset="-122"/>
              <a:ea typeface="Microsoft YaHei" panose="020B0503020204020204" pitchFamily="34" charset="-122"/>
            </a:endParaRPr>
          </a:p>
        </p:txBody>
      </p:sp>
      <p:sp>
        <p:nvSpPr>
          <p:cNvPr id="13" name="圓角矩形 9">
            <a:extLst>
              <a:ext uri="{FF2B5EF4-FFF2-40B4-BE49-F238E27FC236}">
                <a16:creationId xmlns:a16="http://schemas.microsoft.com/office/drawing/2014/main" id="{060B2B5F-C70C-034A-3407-04148C63F6C9}"/>
              </a:ext>
            </a:extLst>
          </p:cNvPr>
          <p:cNvSpPr/>
          <p:nvPr/>
        </p:nvSpPr>
        <p:spPr>
          <a:xfrm>
            <a:off x="239063" y="3292979"/>
            <a:ext cx="1512355" cy="400132"/>
          </a:xfrm>
          <a:prstGeom prst="roundRect">
            <a:avLst>
              <a:gd name="adj" fmla="val 50000"/>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nchorCtr="0"/>
          <a:lstStyle/>
          <a:p>
            <a:pPr algn="ctr"/>
            <a:r>
              <a:rPr lang="zh-TW" altLang="en-US" b="1" dirty="0">
                <a:solidFill>
                  <a:schemeClr val="tx1"/>
                </a:solidFill>
                <a:latin typeface="Microsoft YaHei" panose="020B0503020204020204" pitchFamily="34" charset="-122"/>
                <a:ea typeface="Microsoft YaHei" panose="020B0503020204020204" pitchFamily="34" charset="-122"/>
              </a:rPr>
              <a:t>布林邏輯</a:t>
            </a:r>
          </a:p>
        </p:txBody>
      </p:sp>
      <p:sp>
        <p:nvSpPr>
          <p:cNvPr id="14" name="圓角矩形 9">
            <a:extLst>
              <a:ext uri="{FF2B5EF4-FFF2-40B4-BE49-F238E27FC236}">
                <a16:creationId xmlns:a16="http://schemas.microsoft.com/office/drawing/2014/main" id="{EA753626-0238-EB44-760B-8E12726312F7}"/>
              </a:ext>
            </a:extLst>
          </p:cNvPr>
          <p:cNvSpPr/>
          <p:nvPr/>
        </p:nvSpPr>
        <p:spPr>
          <a:xfrm>
            <a:off x="238915" y="2825213"/>
            <a:ext cx="1510347" cy="400132"/>
          </a:xfrm>
          <a:prstGeom prst="roundRect">
            <a:avLst>
              <a:gd name="adj" fmla="val 50000"/>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nchorCtr="0"/>
          <a:lstStyle/>
          <a:p>
            <a:pPr algn="ctr"/>
            <a:r>
              <a:rPr lang="zh-TW" altLang="en-US" b="1" dirty="0">
                <a:solidFill>
                  <a:schemeClr val="tx1"/>
                </a:solidFill>
                <a:latin typeface="Microsoft YaHei" panose="020B0503020204020204" pitchFamily="34" charset="-122"/>
                <a:ea typeface="Microsoft YaHei" panose="020B0503020204020204" pitchFamily="34" charset="-122"/>
              </a:rPr>
              <a:t>同義字</a:t>
            </a:r>
          </a:p>
        </p:txBody>
      </p:sp>
      <p:sp>
        <p:nvSpPr>
          <p:cNvPr id="15" name="圓角矩形 9">
            <a:extLst>
              <a:ext uri="{FF2B5EF4-FFF2-40B4-BE49-F238E27FC236}">
                <a16:creationId xmlns:a16="http://schemas.microsoft.com/office/drawing/2014/main" id="{A8239F8D-5B4D-3981-80E1-869F3074E72C}"/>
              </a:ext>
            </a:extLst>
          </p:cNvPr>
          <p:cNvSpPr/>
          <p:nvPr/>
        </p:nvSpPr>
        <p:spPr>
          <a:xfrm>
            <a:off x="239063" y="3774244"/>
            <a:ext cx="1512355" cy="400132"/>
          </a:xfrm>
          <a:prstGeom prst="roundRect">
            <a:avLst>
              <a:gd name="adj" fmla="val 50000"/>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nchorCtr="0"/>
          <a:lstStyle/>
          <a:p>
            <a:pPr algn="ctr"/>
            <a:r>
              <a:rPr lang="zh-TW" altLang="en-US" b="1" dirty="0">
                <a:solidFill>
                  <a:schemeClr val="tx1"/>
                </a:solidFill>
                <a:latin typeface="Microsoft YaHei" panose="020B0503020204020204" pitchFamily="34" charset="-122"/>
                <a:ea typeface="Microsoft YaHei" panose="020B0503020204020204" pitchFamily="34" charset="-122"/>
              </a:rPr>
              <a:t>篩選器</a:t>
            </a:r>
          </a:p>
        </p:txBody>
      </p:sp>
      <p:sp>
        <p:nvSpPr>
          <p:cNvPr id="16" name="圓角矩形 9">
            <a:extLst>
              <a:ext uri="{FF2B5EF4-FFF2-40B4-BE49-F238E27FC236}">
                <a16:creationId xmlns:a16="http://schemas.microsoft.com/office/drawing/2014/main" id="{E3F65846-E74B-B97E-A186-44E4A03D9A73}"/>
              </a:ext>
            </a:extLst>
          </p:cNvPr>
          <p:cNvSpPr/>
          <p:nvPr/>
        </p:nvSpPr>
        <p:spPr>
          <a:xfrm>
            <a:off x="227600" y="2374632"/>
            <a:ext cx="1510347" cy="400132"/>
          </a:xfrm>
          <a:prstGeom prst="roundRect">
            <a:avLst>
              <a:gd name="adj" fmla="val 50000"/>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nchorCtr="0"/>
          <a:lstStyle/>
          <a:p>
            <a:pPr algn="ctr"/>
            <a:r>
              <a:rPr lang="zh-TW" altLang="en-US" b="1" dirty="0">
                <a:solidFill>
                  <a:schemeClr val="tx1"/>
                </a:solidFill>
                <a:latin typeface="Microsoft YaHei" panose="020B0503020204020204" pitchFamily="34" charset="-122"/>
                <a:ea typeface="Microsoft YaHei" panose="020B0503020204020204" pitchFamily="34" charset="-122"/>
              </a:rPr>
              <a:t>自然語言</a:t>
            </a:r>
          </a:p>
        </p:txBody>
      </p:sp>
      <p:sp>
        <p:nvSpPr>
          <p:cNvPr id="17" name="矩形: 圓角 1">
            <a:extLst>
              <a:ext uri="{FF2B5EF4-FFF2-40B4-BE49-F238E27FC236}">
                <a16:creationId xmlns:a16="http://schemas.microsoft.com/office/drawing/2014/main" id="{210CCAC7-1D06-17C4-20ED-11352281DE53}"/>
              </a:ext>
            </a:extLst>
          </p:cNvPr>
          <p:cNvSpPr/>
          <p:nvPr/>
        </p:nvSpPr>
        <p:spPr>
          <a:xfrm>
            <a:off x="255537" y="4585570"/>
            <a:ext cx="1505881" cy="1790299"/>
          </a:xfrm>
          <a:prstGeom prst="roundRect">
            <a:avLst>
              <a:gd name="adj" fmla="val 2561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altLang="zh-TW" sz="2000" b="1" dirty="0">
                <a:solidFill>
                  <a:schemeClr val="tx1"/>
                </a:solidFill>
                <a:latin typeface="Microsoft YaHei" panose="020B0503020204020204" pitchFamily="34" charset="-122"/>
                <a:ea typeface="Microsoft YaHei" panose="020B0503020204020204" pitchFamily="34" charset="-122"/>
              </a:rPr>
              <a:t>SR</a:t>
            </a:r>
          </a:p>
          <a:p>
            <a:pPr algn="ctr"/>
            <a:r>
              <a:rPr lang="en-US" altLang="zh-TW" sz="4400" b="1" dirty="0">
                <a:solidFill>
                  <a:srgbClr val="C00000"/>
                </a:solidFill>
                <a:latin typeface="Microsoft YaHei" panose="020B0503020204020204" pitchFamily="34" charset="-122"/>
                <a:ea typeface="Microsoft YaHei" panose="020B0503020204020204" pitchFamily="34" charset="-122"/>
              </a:rPr>
              <a:t>?</a:t>
            </a:r>
          </a:p>
          <a:p>
            <a:pPr algn="ctr"/>
            <a:r>
              <a:rPr lang="zh-TW" altLang="en-US" sz="2000" b="1" dirty="0">
                <a:solidFill>
                  <a:schemeClr val="tx1"/>
                </a:solidFill>
                <a:latin typeface="Microsoft YaHei" panose="020B0503020204020204" pitchFamily="34" charset="-122"/>
                <a:ea typeface="Microsoft YaHei" panose="020B0503020204020204" pitchFamily="34" charset="-122"/>
              </a:rPr>
              <a:t>篇</a:t>
            </a:r>
          </a:p>
        </p:txBody>
      </p:sp>
    </p:spTree>
    <p:extLst>
      <p:ext uri="{BB962C8B-B14F-4D97-AF65-F5344CB8AC3E}">
        <p14:creationId xmlns:p14="http://schemas.microsoft.com/office/powerpoint/2010/main" val="3308039793"/>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62B5D7-2E6E-0EFB-A9EB-4975F453CB4E}"/>
            </a:ext>
          </a:extLst>
        </p:cNvPr>
        <p:cNvGrpSpPr/>
        <p:nvPr/>
      </p:nvGrpSpPr>
      <p:grpSpPr>
        <a:xfrm>
          <a:off x="0" y="0"/>
          <a:ext cx="0" cy="0"/>
          <a:chOff x="0" y="0"/>
          <a:chExt cx="0" cy="0"/>
        </a:xfrm>
      </p:grpSpPr>
      <p:sp>
        <p:nvSpPr>
          <p:cNvPr id="2" name="矩形 1">
            <a:extLst>
              <a:ext uri="{FF2B5EF4-FFF2-40B4-BE49-F238E27FC236}">
                <a16:creationId xmlns:a16="http://schemas.microsoft.com/office/drawing/2014/main" id="{8913A455-3173-039D-4CED-84C46F0D9F58}"/>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搜尋歷程</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pic>
        <p:nvPicPr>
          <p:cNvPr id="4" name="Google Shape;408;p21">
            <a:extLst>
              <a:ext uri="{FF2B5EF4-FFF2-40B4-BE49-F238E27FC236}">
                <a16:creationId xmlns:a16="http://schemas.microsoft.com/office/drawing/2014/main" id="{9F31E4ED-9E7E-EA57-69F6-2406E0699354}"/>
              </a:ext>
            </a:extLst>
          </p:cNvPr>
          <p:cNvPicPr preferRelativeResize="0"/>
          <p:nvPr/>
        </p:nvPicPr>
        <p:blipFill rotWithShape="1">
          <a:blip r:embed="rId2">
            <a:alphaModFix/>
          </a:blip>
          <a:srcRect/>
          <a:stretch/>
        </p:blipFill>
        <p:spPr>
          <a:xfrm>
            <a:off x="207901" y="1168824"/>
            <a:ext cx="1296000" cy="323646"/>
          </a:xfrm>
          <a:prstGeom prst="rect">
            <a:avLst/>
          </a:prstGeom>
          <a:noFill/>
          <a:ln>
            <a:noFill/>
          </a:ln>
        </p:spPr>
      </p:pic>
      <p:graphicFrame>
        <p:nvGraphicFramePr>
          <p:cNvPr id="10" name="表格 9">
            <a:extLst>
              <a:ext uri="{FF2B5EF4-FFF2-40B4-BE49-F238E27FC236}">
                <a16:creationId xmlns:a16="http://schemas.microsoft.com/office/drawing/2014/main" id="{3A5EDADD-76F4-493A-9E18-1F780B399A60}"/>
              </a:ext>
            </a:extLst>
          </p:cNvPr>
          <p:cNvGraphicFramePr>
            <a:graphicFrameLocks noGrp="1"/>
          </p:cNvGraphicFramePr>
          <p:nvPr>
            <p:extLst>
              <p:ext uri="{D42A27DB-BD31-4B8C-83A1-F6EECF244321}">
                <p14:modId xmlns:p14="http://schemas.microsoft.com/office/powerpoint/2010/main" val="818719753"/>
              </p:ext>
            </p:extLst>
          </p:nvPr>
        </p:nvGraphicFramePr>
        <p:xfrm>
          <a:off x="563944" y="1913900"/>
          <a:ext cx="3786674" cy="4602403"/>
        </p:xfrm>
        <a:graphic>
          <a:graphicData uri="http://schemas.openxmlformats.org/drawingml/2006/table">
            <a:tbl>
              <a:tblPr firstRow="1" bandRow="1">
                <a:tableStyleId>{5C22544A-7EE6-4342-B048-85BDC9FD1C3A}</a:tableStyleId>
              </a:tblPr>
              <a:tblGrid>
                <a:gridCol w="494834">
                  <a:extLst>
                    <a:ext uri="{9D8B030D-6E8A-4147-A177-3AD203B41FA5}">
                      <a16:colId xmlns:a16="http://schemas.microsoft.com/office/drawing/2014/main" val="1247342279"/>
                    </a:ext>
                  </a:extLst>
                </a:gridCol>
                <a:gridCol w="1716951">
                  <a:extLst>
                    <a:ext uri="{9D8B030D-6E8A-4147-A177-3AD203B41FA5}">
                      <a16:colId xmlns:a16="http://schemas.microsoft.com/office/drawing/2014/main" val="3245840426"/>
                    </a:ext>
                  </a:extLst>
                </a:gridCol>
                <a:gridCol w="1574889">
                  <a:extLst>
                    <a:ext uri="{9D8B030D-6E8A-4147-A177-3AD203B41FA5}">
                      <a16:colId xmlns:a16="http://schemas.microsoft.com/office/drawing/2014/main" val="1050446881"/>
                    </a:ext>
                  </a:extLst>
                </a:gridCol>
              </a:tblGrid>
              <a:tr h="547723">
                <a:tc gridSpan="2">
                  <a:txBody>
                    <a:bodyPr/>
                    <a:lstStyle/>
                    <a:p>
                      <a:pPr algn="ctr"/>
                      <a:r>
                        <a:rPr lang="zh-TW" altLang="en-US" sz="2400" baseline="0" dirty="0">
                          <a:solidFill>
                            <a:schemeClr val="tx1"/>
                          </a:solidFill>
                          <a:latin typeface="Microsoft YaHei" panose="020B0503020204020204" pitchFamily="34" charset="-122"/>
                          <a:ea typeface="Microsoft YaHei" panose="020B0503020204020204" pitchFamily="34" charset="-122"/>
                        </a:rPr>
                        <a:t>符合 </a:t>
                      </a:r>
                      <a:r>
                        <a:rPr lang="en-US" altLang="zh-TW" sz="2400" baseline="0" dirty="0">
                          <a:solidFill>
                            <a:schemeClr val="tx1"/>
                          </a:solidFill>
                          <a:latin typeface="Microsoft YaHei" panose="020B0503020204020204" pitchFamily="34" charset="-122"/>
                          <a:ea typeface="Microsoft YaHei" panose="020B0503020204020204" pitchFamily="34" charset="-122"/>
                        </a:rPr>
                        <a:t>PICO</a:t>
                      </a:r>
                      <a:endParaRPr lang="zh-TW" altLang="en-US" sz="2400" baseline="0" dirty="0">
                        <a:solidFill>
                          <a:schemeClr val="tx1"/>
                        </a:solidFill>
                        <a:latin typeface="Microsoft YaHei" panose="020B0503020204020204" pitchFamily="34" charset="-122"/>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TW" altLang="en-US"/>
                    </a:p>
                  </a:txBody>
                  <a:tcPr/>
                </a:tc>
                <a:tc>
                  <a:txBody>
                    <a:bodyPr/>
                    <a:lstStyle/>
                    <a:p>
                      <a:pPr algn="ctr"/>
                      <a:r>
                        <a:rPr lang="en-US" altLang="zh-TW" sz="2400" baseline="0" dirty="0">
                          <a:solidFill>
                            <a:schemeClr val="tx1"/>
                          </a:solidFill>
                          <a:latin typeface="Microsoft YaHei" panose="020B0503020204020204" pitchFamily="34" charset="-122"/>
                          <a:ea typeface="Microsoft YaHei" panose="020B0503020204020204" pitchFamily="34" charset="-122"/>
                        </a:rPr>
                        <a:t>?</a:t>
                      </a:r>
                      <a:r>
                        <a:rPr lang="zh-TW" altLang="en-US" sz="2400" baseline="0" dirty="0">
                          <a:solidFill>
                            <a:schemeClr val="tx1"/>
                          </a:solidFill>
                          <a:latin typeface="Microsoft YaHei" panose="020B0503020204020204" pitchFamily="34" charset="-122"/>
                          <a:ea typeface="Microsoft YaHei" panose="020B0503020204020204" pitchFamily="34" charset="-122"/>
                        </a:rPr>
                        <a:t>篇</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87452039"/>
                  </a:ext>
                </a:extLst>
              </a:tr>
              <a:tr h="474693">
                <a:tc gridSpan="2">
                  <a:txBody>
                    <a:bodyPr/>
                    <a:lstStyle/>
                    <a:p>
                      <a:pPr algn="ctr"/>
                      <a:r>
                        <a:rPr lang="zh-TW" altLang="en-US" sz="2000" baseline="0" dirty="0">
                          <a:solidFill>
                            <a:schemeClr val="tx1"/>
                          </a:solidFill>
                          <a:latin typeface="Microsoft YaHei" panose="020B0503020204020204" pitchFamily="34" charset="-122"/>
                          <a:ea typeface="Microsoft YaHei" panose="020B0503020204020204" pitchFamily="34" charset="-122"/>
                        </a:rPr>
                        <a:t>排除文獻</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TW" altLang="en-US"/>
                    </a:p>
                  </a:txBody>
                  <a:tcPr/>
                </a:tc>
                <a:tc>
                  <a:txBody>
                    <a:bodyPr/>
                    <a:lstStyle/>
                    <a:p>
                      <a:pPr algn="ctr"/>
                      <a:r>
                        <a:rPr lang="en-US" altLang="zh-TW" sz="2000" baseline="0" dirty="0">
                          <a:solidFill>
                            <a:schemeClr val="tx1"/>
                          </a:solidFill>
                          <a:latin typeface="Microsoft YaHei" panose="020B0503020204020204" pitchFamily="34" charset="-122"/>
                          <a:ea typeface="Microsoft YaHei" panose="020B0503020204020204" pitchFamily="34" charset="-122"/>
                        </a:rPr>
                        <a:t>?</a:t>
                      </a:r>
                      <a:r>
                        <a:rPr lang="zh-TW" altLang="en-US" sz="2000" baseline="0" dirty="0">
                          <a:solidFill>
                            <a:schemeClr val="tx1"/>
                          </a:solidFill>
                          <a:latin typeface="Microsoft YaHei" panose="020B0503020204020204" pitchFamily="34" charset="-122"/>
                          <a:ea typeface="Microsoft YaHei" panose="020B0503020204020204" pitchFamily="34" charset="-122"/>
                        </a:rPr>
                        <a:t>篇</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29406454"/>
                  </a:ext>
                </a:extLst>
              </a:tr>
              <a:tr h="3579987">
                <a:tc>
                  <a:txBody>
                    <a:bodyPr/>
                    <a:lstStyle/>
                    <a:p>
                      <a:pPr algn="l"/>
                      <a:r>
                        <a:rPr lang="zh-TW" altLang="en-US" sz="2000" baseline="0" dirty="0">
                          <a:solidFill>
                            <a:schemeClr val="tx1"/>
                          </a:solidFill>
                          <a:latin typeface="Microsoft YaHei" panose="020B0503020204020204" pitchFamily="34" charset="-122"/>
                          <a:ea typeface="Microsoft YaHei" panose="020B0503020204020204" pitchFamily="34" charset="-122"/>
                        </a:rPr>
                        <a:t>排除理由</a:t>
                      </a:r>
                      <a:endParaRPr lang="en-US" altLang="zh-TW" sz="2000" baseline="0" dirty="0">
                        <a:solidFill>
                          <a:schemeClr val="tx1"/>
                        </a:solidFill>
                        <a:latin typeface="Microsoft YaHei" panose="020B0503020204020204" pitchFamily="34" charset="-122"/>
                        <a:ea typeface="Microsoft YaHei" panose="020B0503020204020204" pitchFamily="34" charset="-122"/>
                      </a:endParaRPr>
                    </a:p>
                  </a:txBody>
                  <a:tcPr vert="eaVert"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l"/>
                      <a:r>
                        <a:rPr lang="en-US" altLang="zh-TW" sz="1800" b="1" baseline="0" dirty="0">
                          <a:solidFill>
                            <a:schemeClr val="tx1"/>
                          </a:solidFill>
                          <a:latin typeface="Microsoft YaHei" panose="020B0503020204020204" pitchFamily="34" charset="-122"/>
                          <a:ea typeface="Microsoft YaHei" panose="020B0503020204020204" pitchFamily="34" charset="-122"/>
                        </a:rPr>
                        <a:t>P </a:t>
                      </a:r>
                      <a:r>
                        <a:rPr lang="zh-TW" altLang="en-US" sz="1800" b="1" baseline="0" dirty="0">
                          <a:solidFill>
                            <a:schemeClr val="tx1"/>
                          </a:solidFill>
                          <a:latin typeface="Microsoft YaHei" panose="020B0503020204020204" pitchFamily="34" charset="-122"/>
                          <a:ea typeface="Microsoft YaHei" panose="020B0503020204020204" pitchFamily="34" charset="-122"/>
                        </a:rPr>
                        <a:t>不符合 </a:t>
                      </a:r>
                      <a:r>
                        <a:rPr lang="en-US" altLang="zh-TW" sz="1800" b="1" baseline="0" dirty="0">
                          <a:solidFill>
                            <a:schemeClr val="tx1"/>
                          </a:solidFill>
                          <a:latin typeface="Microsoft YaHei" panose="020B0503020204020204" pitchFamily="34" charset="-122"/>
                          <a:ea typeface="Microsoft YaHei" panose="020B0503020204020204" pitchFamily="34" charset="-122"/>
                        </a:rPr>
                        <a:t>(?)</a:t>
                      </a:r>
                    </a:p>
                    <a:p>
                      <a:pPr algn="l"/>
                      <a:r>
                        <a:rPr lang="en-US" altLang="zh-TW" sz="1400" baseline="0" dirty="0">
                          <a:solidFill>
                            <a:schemeClr val="tx1"/>
                          </a:solidFill>
                          <a:latin typeface="Microsoft YaHei" panose="020B0503020204020204" pitchFamily="34" charset="-122"/>
                          <a:ea typeface="Microsoft YaHei" panose="020B0503020204020204" pitchFamily="34" charset="-122"/>
                        </a:rPr>
                        <a:t>Reason 1 (?)</a:t>
                      </a:r>
                    </a:p>
                    <a:p>
                      <a:pPr algn="l"/>
                      <a:endParaRPr lang="en-US" altLang="zh-TW" sz="1400" baseline="0" dirty="0">
                        <a:solidFill>
                          <a:schemeClr val="tx1"/>
                        </a:solidFill>
                        <a:latin typeface="Microsoft YaHei" panose="020B0503020204020204" pitchFamily="34" charset="-122"/>
                        <a:ea typeface="Microsoft YaHei" panose="020B0503020204020204" pitchFamily="34" charset="-122"/>
                      </a:endParaRPr>
                    </a:p>
                    <a:p>
                      <a:pPr algn="l"/>
                      <a:r>
                        <a:rPr lang="en-US" altLang="zh-TW" sz="1800" b="1" baseline="0" dirty="0">
                          <a:solidFill>
                            <a:schemeClr val="tx1"/>
                          </a:solidFill>
                          <a:latin typeface="Microsoft YaHei" panose="020B0503020204020204" pitchFamily="34" charset="-122"/>
                          <a:ea typeface="Microsoft YaHei" panose="020B0503020204020204" pitchFamily="34" charset="-122"/>
                        </a:rPr>
                        <a:t>I vs C </a:t>
                      </a:r>
                      <a:r>
                        <a:rPr lang="zh-TW" altLang="en-US" sz="1800" b="1" baseline="0" dirty="0">
                          <a:solidFill>
                            <a:schemeClr val="tx1"/>
                          </a:solidFill>
                          <a:latin typeface="Microsoft YaHei" panose="020B0503020204020204" pitchFamily="34" charset="-122"/>
                          <a:ea typeface="Microsoft YaHei" panose="020B0503020204020204" pitchFamily="34" charset="-122"/>
                        </a:rPr>
                        <a:t>不符合 </a:t>
                      </a:r>
                      <a:r>
                        <a:rPr lang="en-US" altLang="zh-TW" sz="1800" b="1" baseline="0" dirty="0">
                          <a:solidFill>
                            <a:schemeClr val="tx1"/>
                          </a:solidFill>
                          <a:latin typeface="Microsoft YaHei" panose="020B0503020204020204" pitchFamily="34" charset="-122"/>
                          <a:ea typeface="Microsoft YaHei" panose="020B0503020204020204" pitchFamily="34" charset="-122"/>
                        </a:rPr>
                        <a:t>(?)</a:t>
                      </a:r>
                    </a:p>
                    <a:p>
                      <a:pPr algn="l"/>
                      <a:r>
                        <a:rPr lang="en-US" altLang="zh-TW" sz="1400" baseline="0" dirty="0">
                          <a:solidFill>
                            <a:schemeClr val="tx1"/>
                          </a:solidFill>
                          <a:latin typeface="Microsoft YaHei" panose="020B0503020204020204" pitchFamily="34" charset="-122"/>
                          <a:ea typeface="Microsoft YaHei" panose="020B0503020204020204" pitchFamily="34" charset="-122"/>
                        </a:rPr>
                        <a:t>Reason 1 (?)</a:t>
                      </a:r>
                    </a:p>
                    <a:p>
                      <a:pPr algn="l"/>
                      <a:endParaRPr lang="en-US" altLang="zh-TW" sz="1400" baseline="0" dirty="0">
                        <a:solidFill>
                          <a:schemeClr val="tx1"/>
                        </a:solidFill>
                        <a:latin typeface="Microsoft YaHei" panose="020B0503020204020204" pitchFamily="34" charset="-122"/>
                        <a:ea typeface="Microsoft YaHei" panose="020B0503020204020204" pitchFamily="34" charset="-122"/>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baseline="0" dirty="0">
                          <a:solidFill>
                            <a:schemeClr val="tx1"/>
                          </a:solidFill>
                          <a:latin typeface="Microsoft YaHei" panose="020B0503020204020204" pitchFamily="34" charset="-122"/>
                          <a:ea typeface="Microsoft YaHei" panose="020B0503020204020204" pitchFamily="34" charset="-122"/>
                          <a:cs typeface="+mn-cs"/>
                        </a:rPr>
                        <a:t>O </a:t>
                      </a:r>
                      <a:r>
                        <a:rPr lang="zh-TW" altLang="en-US" sz="1800" b="1" kern="1200" baseline="0" dirty="0">
                          <a:solidFill>
                            <a:schemeClr val="tx1"/>
                          </a:solidFill>
                          <a:latin typeface="Microsoft YaHei" panose="020B0503020204020204" pitchFamily="34" charset="-122"/>
                          <a:ea typeface="Microsoft YaHei" panose="020B0503020204020204" pitchFamily="34" charset="-122"/>
                          <a:cs typeface="+mn-cs"/>
                        </a:rPr>
                        <a:t>不符合 </a:t>
                      </a:r>
                      <a:r>
                        <a:rPr lang="en-US" altLang="zh-TW" sz="1800" b="1" kern="1200" baseline="0" dirty="0">
                          <a:solidFill>
                            <a:schemeClr val="tx1"/>
                          </a:solidFill>
                          <a:latin typeface="Microsoft YaHei" panose="020B0503020204020204" pitchFamily="34" charset="-122"/>
                          <a:ea typeface="Microsoft YaHei" panose="020B0503020204020204" pitchFamily="34" charset="-122"/>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kern="1200" baseline="0" dirty="0">
                          <a:solidFill>
                            <a:schemeClr val="tx1"/>
                          </a:solidFill>
                          <a:latin typeface="Microsoft YaHei" panose="020B0503020204020204" pitchFamily="34" charset="-122"/>
                          <a:ea typeface="Microsoft YaHei" panose="020B0503020204020204" pitchFamily="34" charset="-122"/>
                          <a:cs typeface="+mn-cs"/>
                        </a:rPr>
                        <a:t>Reason 1 (?)</a:t>
                      </a:r>
                      <a:endParaRPr lang="zh-TW" altLang="en-US" sz="1400" kern="1200" baseline="0" dirty="0">
                        <a:solidFill>
                          <a:schemeClr val="tx1"/>
                        </a:solidFill>
                        <a:latin typeface="Microsoft YaHei" panose="020B0503020204020204" pitchFamily="34" charset="-122"/>
                        <a:ea typeface="Microsoft YaHei" panose="020B0503020204020204" pitchFamily="34"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zh-TW" altLang="en-US" sz="2000" baseline="0" dirty="0">
                        <a:solidFill>
                          <a:schemeClr val="tx1"/>
                        </a:solidFill>
                        <a:latin typeface="Microsoft YaHei" panose="020B0503020204020204" pitchFamily="34" charset="-122"/>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98728746"/>
                  </a:ext>
                </a:extLst>
              </a:tr>
            </a:tbl>
          </a:graphicData>
        </a:graphic>
      </p:graphicFrame>
    </p:spTree>
    <p:extLst>
      <p:ext uri="{BB962C8B-B14F-4D97-AF65-F5344CB8AC3E}">
        <p14:creationId xmlns:p14="http://schemas.microsoft.com/office/powerpoint/2010/main" val="2527663283"/>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oogle Shape;311;p20" descr="聖光神學院圖書館">
            <a:extLst>
              <a:ext uri="{FF2B5EF4-FFF2-40B4-BE49-F238E27FC236}">
                <a16:creationId xmlns:a16="http://schemas.microsoft.com/office/drawing/2014/main" id="{01C65547-2408-A59A-B88F-556DA47E4008}"/>
              </a:ext>
            </a:extLst>
          </p:cNvPr>
          <p:cNvPicPr preferRelativeResize="0"/>
          <p:nvPr/>
        </p:nvPicPr>
        <p:blipFill rotWithShape="1">
          <a:blip r:embed="rId2">
            <a:clrChange>
              <a:clrFrom>
                <a:srgbClr val="FEFEFE"/>
              </a:clrFrom>
              <a:clrTo>
                <a:srgbClr val="FEFEFE">
                  <a:alpha val="0"/>
                </a:srgbClr>
              </a:clrTo>
            </a:clrChange>
            <a:alphaModFix/>
          </a:blip>
          <a:srcRect/>
          <a:stretch/>
        </p:blipFill>
        <p:spPr>
          <a:xfrm>
            <a:off x="56210" y="1060406"/>
            <a:ext cx="1440000" cy="589718"/>
          </a:xfrm>
          <a:prstGeom prst="rect">
            <a:avLst/>
          </a:prstGeom>
          <a:noFill/>
          <a:ln>
            <a:noFill/>
          </a:ln>
        </p:spPr>
      </p:pic>
      <p:sp>
        <p:nvSpPr>
          <p:cNvPr id="6" name="矩形 5">
            <a:extLst>
              <a:ext uri="{FF2B5EF4-FFF2-40B4-BE49-F238E27FC236}">
                <a16:creationId xmlns:a16="http://schemas.microsoft.com/office/drawing/2014/main" id="{3ECA0B8E-38F3-AC94-C7D3-11F0F9D38362}"/>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搜尋歷程</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sp>
        <p:nvSpPr>
          <p:cNvPr id="11" name="圓角矩形 9">
            <a:extLst>
              <a:ext uri="{FF2B5EF4-FFF2-40B4-BE49-F238E27FC236}">
                <a16:creationId xmlns:a16="http://schemas.microsoft.com/office/drawing/2014/main" id="{94265FBA-8047-3F0E-2AE9-E5BB1C5162B0}"/>
              </a:ext>
            </a:extLst>
          </p:cNvPr>
          <p:cNvSpPr/>
          <p:nvPr/>
        </p:nvSpPr>
        <p:spPr>
          <a:xfrm>
            <a:off x="241071" y="1890607"/>
            <a:ext cx="1510347" cy="400132"/>
          </a:xfrm>
          <a:prstGeom prst="roundRect">
            <a:avLst>
              <a:gd name="adj" fmla="val 50000"/>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nchorCtr="0"/>
          <a:lstStyle/>
          <a:p>
            <a:pPr algn="ctr"/>
            <a:r>
              <a:rPr lang="zh-TW" altLang="en-US" b="1" dirty="0">
                <a:solidFill>
                  <a:schemeClr val="tx1"/>
                </a:solidFill>
                <a:latin typeface="Microsoft YaHei" panose="020B0503020204020204" pitchFamily="34" charset="-122"/>
                <a:ea typeface="Microsoft YaHei" panose="020B0503020204020204" pitchFamily="34" charset="-122"/>
              </a:rPr>
              <a:t>自然語言</a:t>
            </a:r>
            <a:endParaRPr lang="zh-TW" altLang="en-US" sz="1200" b="1" dirty="0">
              <a:solidFill>
                <a:schemeClr val="tx1"/>
              </a:solidFill>
              <a:latin typeface="Microsoft YaHei" panose="020B0503020204020204" pitchFamily="34" charset="-122"/>
              <a:ea typeface="Microsoft YaHei" panose="020B0503020204020204" pitchFamily="34" charset="-122"/>
            </a:endParaRPr>
          </a:p>
        </p:txBody>
      </p:sp>
      <p:sp>
        <p:nvSpPr>
          <p:cNvPr id="12" name="圓角矩形 9">
            <a:extLst>
              <a:ext uri="{FF2B5EF4-FFF2-40B4-BE49-F238E27FC236}">
                <a16:creationId xmlns:a16="http://schemas.microsoft.com/office/drawing/2014/main" id="{C35E2E58-9543-241C-C45B-CB482944D217}"/>
              </a:ext>
            </a:extLst>
          </p:cNvPr>
          <p:cNvSpPr/>
          <p:nvPr/>
        </p:nvSpPr>
        <p:spPr>
          <a:xfrm>
            <a:off x="239063" y="2340511"/>
            <a:ext cx="1512355" cy="400132"/>
          </a:xfrm>
          <a:prstGeom prst="roundRect">
            <a:avLst>
              <a:gd name="adj" fmla="val 50000"/>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nchorCtr="0"/>
          <a:lstStyle/>
          <a:p>
            <a:pPr algn="ctr"/>
            <a:r>
              <a:rPr lang="zh-TW" altLang="en-US" b="1" dirty="0">
                <a:solidFill>
                  <a:schemeClr val="tx1"/>
                </a:solidFill>
                <a:latin typeface="Microsoft YaHei" panose="020B0503020204020204" pitchFamily="34" charset="-122"/>
                <a:ea typeface="Microsoft YaHei" panose="020B0503020204020204" pitchFamily="34" charset="-122"/>
              </a:rPr>
              <a:t>同義字</a:t>
            </a:r>
          </a:p>
        </p:txBody>
      </p:sp>
      <p:sp>
        <p:nvSpPr>
          <p:cNvPr id="13" name="圓角矩形 9">
            <a:extLst>
              <a:ext uri="{FF2B5EF4-FFF2-40B4-BE49-F238E27FC236}">
                <a16:creationId xmlns:a16="http://schemas.microsoft.com/office/drawing/2014/main" id="{BA065BFF-909B-16AC-EB38-32B037F721FA}"/>
              </a:ext>
            </a:extLst>
          </p:cNvPr>
          <p:cNvSpPr/>
          <p:nvPr/>
        </p:nvSpPr>
        <p:spPr>
          <a:xfrm>
            <a:off x="238915" y="2795458"/>
            <a:ext cx="1510347" cy="400132"/>
          </a:xfrm>
          <a:prstGeom prst="roundRect">
            <a:avLst>
              <a:gd name="adj" fmla="val 50000"/>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nchorCtr="0"/>
          <a:lstStyle/>
          <a:p>
            <a:pPr algn="ctr"/>
            <a:r>
              <a:rPr lang="zh-TW" altLang="en-US" b="1" dirty="0">
                <a:solidFill>
                  <a:schemeClr val="tx1"/>
                </a:solidFill>
                <a:latin typeface="Microsoft YaHei" panose="020B0503020204020204" pitchFamily="34" charset="-122"/>
                <a:ea typeface="Microsoft YaHei" panose="020B0503020204020204" pitchFamily="34" charset="-122"/>
              </a:rPr>
              <a:t>中文關鍵字</a:t>
            </a:r>
          </a:p>
        </p:txBody>
      </p:sp>
      <p:sp>
        <p:nvSpPr>
          <p:cNvPr id="14" name="圓角矩形 9">
            <a:extLst>
              <a:ext uri="{FF2B5EF4-FFF2-40B4-BE49-F238E27FC236}">
                <a16:creationId xmlns:a16="http://schemas.microsoft.com/office/drawing/2014/main" id="{DEC74195-18DD-2B7E-5142-C2C4DA87FB90}"/>
              </a:ext>
            </a:extLst>
          </p:cNvPr>
          <p:cNvSpPr/>
          <p:nvPr/>
        </p:nvSpPr>
        <p:spPr>
          <a:xfrm>
            <a:off x="239063" y="3243102"/>
            <a:ext cx="1512355" cy="400132"/>
          </a:xfrm>
          <a:prstGeom prst="roundRect">
            <a:avLst>
              <a:gd name="adj" fmla="val 50000"/>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nchorCtr="0"/>
          <a:lstStyle/>
          <a:p>
            <a:pPr algn="ctr"/>
            <a:r>
              <a:rPr lang="zh-TW" altLang="en-US" b="1" dirty="0">
                <a:solidFill>
                  <a:schemeClr val="tx1"/>
                </a:solidFill>
                <a:latin typeface="Microsoft YaHei" panose="020B0503020204020204" pitchFamily="34" charset="-122"/>
                <a:ea typeface="Microsoft YaHei" panose="020B0503020204020204" pitchFamily="34" charset="-122"/>
              </a:rPr>
              <a:t>英文關鍵字</a:t>
            </a:r>
          </a:p>
        </p:txBody>
      </p:sp>
      <p:sp>
        <p:nvSpPr>
          <p:cNvPr id="15" name="矩形: 圓角 9">
            <a:extLst>
              <a:ext uri="{FF2B5EF4-FFF2-40B4-BE49-F238E27FC236}">
                <a16:creationId xmlns:a16="http://schemas.microsoft.com/office/drawing/2014/main" id="{EF79BF08-3BDD-AA32-9653-C93094ECA207}"/>
              </a:ext>
            </a:extLst>
          </p:cNvPr>
          <p:cNvSpPr/>
          <p:nvPr/>
        </p:nvSpPr>
        <p:spPr>
          <a:xfrm>
            <a:off x="255537" y="4585570"/>
            <a:ext cx="1505881" cy="1790299"/>
          </a:xfrm>
          <a:prstGeom prst="roundRect">
            <a:avLst>
              <a:gd name="adj" fmla="val 2561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altLang="zh-TW" sz="2000" b="1" dirty="0">
                <a:solidFill>
                  <a:schemeClr val="tx1"/>
                </a:solidFill>
                <a:latin typeface="Microsoft YaHei" panose="020B0503020204020204" pitchFamily="34" charset="-122"/>
                <a:ea typeface="Microsoft YaHei" panose="020B0503020204020204" pitchFamily="34" charset="-122"/>
              </a:rPr>
              <a:t>SR</a:t>
            </a:r>
          </a:p>
          <a:p>
            <a:pPr algn="ctr"/>
            <a:r>
              <a:rPr lang="en-US" altLang="zh-TW" sz="4400" b="1" dirty="0">
                <a:solidFill>
                  <a:srgbClr val="C00000"/>
                </a:solidFill>
                <a:latin typeface="Microsoft YaHei" panose="020B0503020204020204" pitchFamily="34" charset="-122"/>
                <a:ea typeface="Microsoft YaHei" panose="020B0503020204020204" pitchFamily="34" charset="-122"/>
              </a:rPr>
              <a:t>?</a:t>
            </a:r>
          </a:p>
          <a:p>
            <a:pPr algn="ctr"/>
            <a:r>
              <a:rPr lang="zh-TW" altLang="en-US" sz="2000" b="1" dirty="0">
                <a:solidFill>
                  <a:schemeClr val="tx1"/>
                </a:solidFill>
                <a:latin typeface="Microsoft YaHei" panose="020B0503020204020204" pitchFamily="34" charset="-122"/>
                <a:ea typeface="Microsoft YaHei" panose="020B0503020204020204" pitchFamily="34" charset="-122"/>
              </a:rPr>
              <a:t>篇</a:t>
            </a:r>
          </a:p>
        </p:txBody>
      </p:sp>
      <p:sp>
        <p:nvSpPr>
          <p:cNvPr id="16" name="圓角矩形 9">
            <a:extLst>
              <a:ext uri="{FF2B5EF4-FFF2-40B4-BE49-F238E27FC236}">
                <a16:creationId xmlns:a16="http://schemas.microsoft.com/office/drawing/2014/main" id="{DEC74195-18DD-2B7E-5142-C2C4DA87FB90}"/>
              </a:ext>
            </a:extLst>
          </p:cNvPr>
          <p:cNvSpPr/>
          <p:nvPr/>
        </p:nvSpPr>
        <p:spPr>
          <a:xfrm>
            <a:off x="236907" y="3680719"/>
            <a:ext cx="1512355" cy="400132"/>
          </a:xfrm>
          <a:prstGeom prst="roundRect">
            <a:avLst>
              <a:gd name="adj" fmla="val 50000"/>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nchorCtr="0"/>
          <a:lstStyle/>
          <a:p>
            <a:pPr algn="ctr"/>
            <a:r>
              <a:rPr lang="zh-TW" altLang="en-US" b="1" dirty="0">
                <a:solidFill>
                  <a:schemeClr val="tx1"/>
                </a:solidFill>
                <a:latin typeface="Microsoft YaHei" panose="020B0503020204020204" pitchFamily="34" charset="-122"/>
                <a:ea typeface="Microsoft YaHei" panose="020B0503020204020204" pitchFamily="34" charset="-122"/>
              </a:rPr>
              <a:t>布林邏輯</a:t>
            </a:r>
          </a:p>
        </p:txBody>
      </p:sp>
    </p:spTree>
    <p:extLst>
      <p:ext uri="{BB962C8B-B14F-4D97-AF65-F5344CB8AC3E}">
        <p14:creationId xmlns:p14="http://schemas.microsoft.com/office/powerpoint/2010/main" val="3314625558"/>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DE9A74DD-740F-7C63-CE0A-8CF780CBBE84}"/>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搜尋結果</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graphicFrame>
        <p:nvGraphicFramePr>
          <p:cNvPr id="5" name="表格 4">
            <a:extLst>
              <a:ext uri="{FF2B5EF4-FFF2-40B4-BE49-F238E27FC236}">
                <a16:creationId xmlns:a16="http://schemas.microsoft.com/office/drawing/2014/main" id="{45D0C276-5FCB-3D12-CA99-AD92A0BD833A}"/>
              </a:ext>
            </a:extLst>
          </p:cNvPr>
          <p:cNvGraphicFramePr>
            <a:graphicFrameLocks noGrp="1"/>
          </p:cNvGraphicFramePr>
          <p:nvPr>
            <p:extLst>
              <p:ext uri="{D42A27DB-BD31-4B8C-83A1-F6EECF244321}">
                <p14:modId xmlns:p14="http://schemas.microsoft.com/office/powerpoint/2010/main" val="1623793700"/>
              </p:ext>
            </p:extLst>
          </p:nvPr>
        </p:nvGraphicFramePr>
        <p:xfrm>
          <a:off x="602187" y="1423546"/>
          <a:ext cx="9294156" cy="4735630"/>
        </p:xfrm>
        <a:graphic>
          <a:graphicData uri="http://schemas.openxmlformats.org/drawingml/2006/table">
            <a:tbl>
              <a:tblPr firstRow="1" bandRow="1">
                <a:tableStyleId>{5C22544A-7EE6-4342-B048-85BDC9FD1C3A}</a:tableStyleId>
              </a:tblPr>
              <a:tblGrid>
                <a:gridCol w="2184934">
                  <a:extLst>
                    <a:ext uri="{9D8B030D-6E8A-4147-A177-3AD203B41FA5}">
                      <a16:colId xmlns:a16="http://schemas.microsoft.com/office/drawing/2014/main" val="987731604"/>
                    </a:ext>
                  </a:extLst>
                </a:gridCol>
                <a:gridCol w="2088682">
                  <a:extLst>
                    <a:ext uri="{9D8B030D-6E8A-4147-A177-3AD203B41FA5}">
                      <a16:colId xmlns:a16="http://schemas.microsoft.com/office/drawing/2014/main" val="247793484"/>
                    </a:ext>
                  </a:extLst>
                </a:gridCol>
                <a:gridCol w="2868329">
                  <a:extLst>
                    <a:ext uri="{9D8B030D-6E8A-4147-A177-3AD203B41FA5}">
                      <a16:colId xmlns:a16="http://schemas.microsoft.com/office/drawing/2014/main" val="862071162"/>
                    </a:ext>
                  </a:extLst>
                </a:gridCol>
                <a:gridCol w="2152211">
                  <a:extLst>
                    <a:ext uri="{9D8B030D-6E8A-4147-A177-3AD203B41FA5}">
                      <a16:colId xmlns:a16="http://schemas.microsoft.com/office/drawing/2014/main" val="3058955186"/>
                    </a:ext>
                  </a:extLst>
                </a:gridCol>
              </a:tblGrid>
              <a:tr h="947126">
                <a:tc>
                  <a:txBody>
                    <a:bodyPr/>
                    <a:lstStyle/>
                    <a:p>
                      <a:pPr algn="ctr"/>
                      <a:r>
                        <a:rPr lang="zh-TW" altLang="en-US" sz="2800" baseline="0" dirty="0">
                          <a:solidFill>
                            <a:schemeClr val="tx1"/>
                          </a:solidFill>
                          <a:latin typeface="Calibri" panose="020F0502020204030204" pitchFamily="34" charset="0"/>
                          <a:ea typeface="Microsoft YaHei" panose="020B0503020204020204" pitchFamily="34" charset="-122"/>
                        </a:rPr>
                        <a:t>資料庫</a:t>
                      </a:r>
                    </a:p>
                  </a:txBody>
                  <a:tcPr marB="10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TW" altLang="en-US" sz="2800" baseline="0" dirty="0">
                          <a:solidFill>
                            <a:schemeClr val="tx1"/>
                          </a:solidFill>
                          <a:latin typeface="Calibri" panose="020F0502020204030204" pitchFamily="34" charset="0"/>
                          <a:ea typeface="Microsoft YaHei" panose="020B0503020204020204" pitchFamily="34" charset="-122"/>
                        </a:rPr>
                        <a:t>搜尋結果</a:t>
                      </a:r>
                    </a:p>
                  </a:txBody>
                  <a:tcPr marB="10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800" baseline="0" dirty="0">
                          <a:solidFill>
                            <a:schemeClr val="tx1"/>
                          </a:solidFill>
                          <a:latin typeface="Calibri" panose="020F0502020204030204" pitchFamily="34" charset="0"/>
                          <a:ea typeface="Microsoft YaHei" panose="020B0503020204020204" pitchFamily="34" charset="-122"/>
                        </a:rPr>
                        <a:t>篩選結果</a:t>
                      </a:r>
                    </a:p>
                  </a:txBody>
                  <a:tcPr marB="10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800" baseline="0" dirty="0">
                          <a:solidFill>
                            <a:schemeClr val="tx1"/>
                          </a:solidFill>
                          <a:latin typeface="Calibri" panose="020F0502020204030204" pitchFamily="34" charset="0"/>
                          <a:ea typeface="Microsoft YaHei" panose="020B0503020204020204" pitchFamily="34" charset="-122"/>
                        </a:rPr>
                        <a:t>符合</a:t>
                      </a:r>
                      <a:r>
                        <a:rPr lang="en-US" altLang="zh-TW" sz="2800" baseline="0" dirty="0">
                          <a:solidFill>
                            <a:schemeClr val="tx1"/>
                          </a:solidFill>
                          <a:latin typeface="Calibri" panose="020F0502020204030204" pitchFamily="34" charset="0"/>
                          <a:ea typeface="Microsoft YaHei" panose="020B0503020204020204" pitchFamily="34" charset="-122"/>
                        </a:rPr>
                        <a:t>PICO</a:t>
                      </a:r>
                      <a:endParaRPr lang="zh-TW" altLang="en-US" sz="2800" baseline="0" dirty="0">
                        <a:solidFill>
                          <a:schemeClr val="tx1"/>
                        </a:solidFill>
                        <a:latin typeface="Calibri" panose="020F0502020204030204" pitchFamily="34" charset="0"/>
                        <a:ea typeface="Microsoft YaHei" panose="020B0503020204020204" pitchFamily="34" charset="-122"/>
                      </a:endParaRPr>
                    </a:p>
                  </a:txBody>
                  <a:tcPr marB="10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74616497"/>
                  </a:ext>
                </a:extLst>
              </a:tr>
              <a:tr h="947126">
                <a:tc>
                  <a:txBody>
                    <a:bodyPr/>
                    <a:lstStyle/>
                    <a:p>
                      <a:endParaRPr lang="zh-TW" altLang="en-US" baseline="0">
                        <a:solidFill>
                          <a:schemeClr val="tx1"/>
                        </a:solidFill>
                        <a:latin typeface="Calibri" panose="020F0502020204030204" pitchFamily="34" charset="0"/>
                        <a:ea typeface="Microsoft YaHei" panose="020B0503020204020204" pitchFamily="34" charset="-122"/>
                      </a:endParaRPr>
                    </a:p>
                  </a:txBody>
                  <a:tcPr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altLang="zh-TW" sz="4000" b="1" baseline="0" dirty="0">
                          <a:solidFill>
                            <a:schemeClr val="tx1"/>
                          </a:solidFill>
                          <a:latin typeface="Calibri" panose="020F0502020204030204" pitchFamily="34" charset="0"/>
                          <a:ea typeface="Microsoft YaHei" panose="020B0503020204020204" pitchFamily="34" charset="-122"/>
                        </a:rPr>
                        <a:t>?</a:t>
                      </a:r>
                      <a:endParaRPr lang="zh-TW" altLang="en-US" sz="4000" b="1" baseline="0" dirty="0">
                        <a:solidFill>
                          <a:schemeClr val="tx1"/>
                        </a:solidFill>
                        <a:latin typeface="Calibri" panose="020F0502020204030204" pitchFamily="34" charset="0"/>
                        <a:ea typeface="Microsoft YaHei" panose="020B0503020204020204" pitchFamily="34" charset="-122"/>
                      </a:endParaRPr>
                    </a:p>
                  </a:txBody>
                  <a:tcPr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altLang="zh-TW" sz="4000" b="1" baseline="0" dirty="0">
                          <a:solidFill>
                            <a:schemeClr val="tx1"/>
                          </a:solidFill>
                          <a:latin typeface="Calibri" panose="020F0502020204030204" pitchFamily="34" charset="0"/>
                          <a:ea typeface="Microsoft YaHei" panose="020B0503020204020204" pitchFamily="34" charset="-122"/>
                        </a:rPr>
                        <a:t>?</a:t>
                      </a:r>
                      <a:endParaRPr lang="zh-TW" altLang="en-US" sz="4000" b="1" baseline="0" dirty="0">
                        <a:solidFill>
                          <a:schemeClr val="tx1"/>
                        </a:solidFill>
                        <a:latin typeface="Calibri" panose="020F0502020204030204" pitchFamily="34" charset="0"/>
                        <a:ea typeface="Microsoft YaHei" panose="020B0503020204020204" pitchFamily="34" charset="-122"/>
                      </a:endParaRPr>
                    </a:p>
                  </a:txBody>
                  <a:tcPr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altLang="zh-TW" sz="4000" b="1" baseline="0" dirty="0">
                          <a:solidFill>
                            <a:schemeClr val="tx1"/>
                          </a:solidFill>
                          <a:latin typeface="Calibri" panose="020F0502020204030204" pitchFamily="34" charset="0"/>
                          <a:ea typeface="Microsoft YaHei" panose="020B0503020204020204" pitchFamily="34" charset="-122"/>
                        </a:rPr>
                        <a:t>?</a:t>
                      </a:r>
                      <a:endParaRPr lang="zh-TW" altLang="en-US" sz="4000" b="1" baseline="0" dirty="0">
                        <a:solidFill>
                          <a:schemeClr val="tx1"/>
                        </a:solidFill>
                        <a:latin typeface="Calibri" panose="020F0502020204030204" pitchFamily="34" charset="0"/>
                        <a:ea typeface="Microsoft YaHei" panose="020B0503020204020204" pitchFamily="34" charset="-122"/>
                      </a:endParaRPr>
                    </a:p>
                  </a:txBody>
                  <a:tcPr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08447841"/>
                  </a:ext>
                </a:extLst>
              </a:tr>
              <a:tr h="947126">
                <a:tc>
                  <a:txBody>
                    <a:bodyPr/>
                    <a:lstStyle/>
                    <a:p>
                      <a:endParaRPr lang="zh-TW" altLang="en-US" baseline="0">
                        <a:solidFill>
                          <a:schemeClr val="tx1"/>
                        </a:solidFill>
                        <a:latin typeface="Calibri" panose="020F0502020204030204" pitchFamily="34" charset="0"/>
                        <a:ea typeface="Microsoft YaHei" panose="020B0503020204020204" pitchFamily="34" charset="-122"/>
                      </a:endParaRPr>
                    </a:p>
                  </a:txBody>
                  <a:tcPr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altLang="zh-TW" sz="4000" b="1" baseline="0" dirty="0">
                          <a:solidFill>
                            <a:schemeClr val="tx1"/>
                          </a:solidFill>
                          <a:latin typeface="Calibri" panose="020F0502020204030204" pitchFamily="34" charset="0"/>
                          <a:ea typeface="Microsoft YaHei" panose="020B0503020204020204" pitchFamily="34" charset="-122"/>
                        </a:rPr>
                        <a:t>?</a:t>
                      </a:r>
                      <a:endParaRPr lang="zh-TW" altLang="en-US" sz="4000" b="1" baseline="0" dirty="0">
                        <a:solidFill>
                          <a:schemeClr val="tx1"/>
                        </a:solidFill>
                        <a:latin typeface="Calibri" panose="020F0502020204030204" pitchFamily="34" charset="0"/>
                        <a:ea typeface="Microsoft YaHei" panose="020B0503020204020204" pitchFamily="34" charset="-122"/>
                      </a:endParaRPr>
                    </a:p>
                  </a:txBody>
                  <a:tcPr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altLang="zh-TW" sz="4000" b="1" baseline="0" dirty="0">
                          <a:solidFill>
                            <a:schemeClr val="tx1"/>
                          </a:solidFill>
                          <a:latin typeface="Calibri" panose="020F0502020204030204" pitchFamily="34" charset="0"/>
                          <a:ea typeface="Microsoft YaHei" panose="020B0503020204020204" pitchFamily="34" charset="-122"/>
                        </a:rPr>
                        <a:t>?</a:t>
                      </a:r>
                      <a:endParaRPr lang="zh-TW" altLang="en-US" sz="4000" b="1" baseline="0" dirty="0">
                        <a:solidFill>
                          <a:schemeClr val="tx1"/>
                        </a:solidFill>
                        <a:latin typeface="Calibri" panose="020F0502020204030204" pitchFamily="34" charset="0"/>
                        <a:ea typeface="Microsoft YaHei" panose="020B0503020204020204" pitchFamily="34" charset="-122"/>
                      </a:endParaRPr>
                    </a:p>
                  </a:txBody>
                  <a:tcPr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altLang="zh-TW" sz="4000" b="1" baseline="0" dirty="0">
                          <a:solidFill>
                            <a:schemeClr val="tx1"/>
                          </a:solidFill>
                          <a:latin typeface="Calibri" panose="020F0502020204030204" pitchFamily="34" charset="0"/>
                          <a:ea typeface="Microsoft YaHei" panose="020B0503020204020204" pitchFamily="34" charset="-122"/>
                        </a:rPr>
                        <a:t>?</a:t>
                      </a:r>
                      <a:endParaRPr lang="zh-TW" altLang="en-US" sz="4000" b="1" baseline="0" dirty="0">
                        <a:solidFill>
                          <a:schemeClr val="tx1"/>
                        </a:solidFill>
                        <a:latin typeface="Calibri" panose="020F0502020204030204" pitchFamily="34" charset="0"/>
                        <a:ea typeface="Microsoft YaHei" panose="020B0503020204020204" pitchFamily="34" charset="-122"/>
                      </a:endParaRPr>
                    </a:p>
                  </a:txBody>
                  <a:tcPr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0789007"/>
                  </a:ext>
                </a:extLst>
              </a:tr>
              <a:tr h="947126">
                <a:tc>
                  <a:txBody>
                    <a:bodyPr/>
                    <a:lstStyle/>
                    <a:p>
                      <a:endParaRPr lang="zh-TW" altLang="en-US" baseline="0">
                        <a:solidFill>
                          <a:schemeClr val="tx1"/>
                        </a:solidFill>
                        <a:latin typeface="Calibri" panose="020F0502020204030204" pitchFamily="34" charset="0"/>
                        <a:ea typeface="Microsoft YaHei" panose="020B0503020204020204" pitchFamily="34" charset="-122"/>
                      </a:endParaRPr>
                    </a:p>
                  </a:txBody>
                  <a:tcPr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altLang="zh-TW" sz="4000" b="1" baseline="0" dirty="0">
                          <a:solidFill>
                            <a:schemeClr val="tx1"/>
                          </a:solidFill>
                          <a:latin typeface="Calibri" panose="020F0502020204030204" pitchFamily="34" charset="0"/>
                          <a:ea typeface="Microsoft YaHei" panose="020B0503020204020204" pitchFamily="34" charset="-122"/>
                        </a:rPr>
                        <a:t>?</a:t>
                      </a:r>
                      <a:endParaRPr lang="zh-TW" altLang="en-US" sz="4000" b="1" baseline="0" dirty="0">
                        <a:solidFill>
                          <a:schemeClr val="tx1"/>
                        </a:solidFill>
                        <a:latin typeface="Calibri" panose="020F0502020204030204" pitchFamily="34" charset="0"/>
                        <a:ea typeface="Microsoft YaHei" panose="020B0503020204020204" pitchFamily="34" charset="-122"/>
                      </a:endParaRPr>
                    </a:p>
                  </a:txBody>
                  <a:tcPr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altLang="zh-TW" sz="4000" b="1" baseline="0" dirty="0">
                          <a:solidFill>
                            <a:schemeClr val="tx1"/>
                          </a:solidFill>
                          <a:latin typeface="Calibri" panose="020F0502020204030204" pitchFamily="34" charset="0"/>
                          <a:ea typeface="Microsoft YaHei" panose="020B0503020204020204" pitchFamily="34" charset="-122"/>
                        </a:rPr>
                        <a:t>?</a:t>
                      </a:r>
                      <a:endParaRPr lang="zh-TW" altLang="en-US" sz="4000" b="1" baseline="0" dirty="0">
                        <a:solidFill>
                          <a:schemeClr val="tx1"/>
                        </a:solidFill>
                        <a:latin typeface="Calibri" panose="020F0502020204030204" pitchFamily="34" charset="0"/>
                        <a:ea typeface="Microsoft YaHei" panose="020B0503020204020204" pitchFamily="34" charset="-122"/>
                      </a:endParaRPr>
                    </a:p>
                  </a:txBody>
                  <a:tcPr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altLang="zh-TW" sz="4000" b="1" baseline="0" dirty="0">
                          <a:solidFill>
                            <a:schemeClr val="tx1"/>
                          </a:solidFill>
                          <a:latin typeface="Calibri" panose="020F0502020204030204" pitchFamily="34" charset="0"/>
                          <a:ea typeface="Microsoft YaHei" panose="020B0503020204020204" pitchFamily="34" charset="-122"/>
                        </a:rPr>
                        <a:t>?</a:t>
                      </a:r>
                      <a:endParaRPr lang="zh-TW" altLang="en-US" sz="4000" b="1" baseline="0" dirty="0">
                        <a:solidFill>
                          <a:schemeClr val="tx1"/>
                        </a:solidFill>
                        <a:latin typeface="Calibri" panose="020F0502020204030204" pitchFamily="34" charset="0"/>
                        <a:ea typeface="Microsoft YaHei" panose="020B0503020204020204" pitchFamily="34" charset="-122"/>
                      </a:endParaRPr>
                    </a:p>
                  </a:txBody>
                  <a:tcPr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91233660"/>
                  </a:ext>
                </a:extLst>
              </a:tr>
              <a:tr h="947126">
                <a:tc>
                  <a:txBody>
                    <a:bodyPr/>
                    <a:lstStyle/>
                    <a:p>
                      <a:endParaRPr lang="zh-TW" altLang="en-US" baseline="0">
                        <a:solidFill>
                          <a:schemeClr val="tx1"/>
                        </a:solidFill>
                        <a:latin typeface="Calibri" panose="020F0502020204030204" pitchFamily="34" charset="0"/>
                        <a:ea typeface="Microsoft YaHei" panose="020B0503020204020204" pitchFamily="34" charset="-122"/>
                      </a:endParaRPr>
                    </a:p>
                  </a:txBody>
                  <a:tcPr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altLang="zh-TW" sz="4000" b="1" baseline="0" dirty="0">
                          <a:solidFill>
                            <a:schemeClr val="tx1"/>
                          </a:solidFill>
                          <a:latin typeface="Calibri" panose="020F0502020204030204" pitchFamily="34" charset="0"/>
                          <a:ea typeface="Microsoft YaHei" panose="020B0503020204020204" pitchFamily="34" charset="-122"/>
                        </a:rPr>
                        <a:t>?</a:t>
                      </a:r>
                      <a:endParaRPr lang="zh-TW" altLang="en-US" sz="4000" b="1" baseline="0" dirty="0">
                        <a:solidFill>
                          <a:schemeClr val="tx1"/>
                        </a:solidFill>
                        <a:latin typeface="Calibri" panose="020F0502020204030204" pitchFamily="34" charset="0"/>
                        <a:ea typeface="Microsoft YaHei" panose="020B0503020204020204" pitchFamily="34" charset="-122"/>
                      </a:endParaRPr>
                    </a:p>
                  </a:txBody>
                  <a:tcPr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altLang="zh-TW" sz="4000" b="1" baseline="0" dirty="0">
                          <a:solidFill>
                            <a:schemeClr val="tx1"/>
                          </a:solidFill>
                          <a:latin typeface="Calibri" panose="020F0502020204030204" pitchFamily="34" charset="0"/>
                          <a:ea typeface="Microsoft YaHei" panose="020B0503020204020204" pitchFamily="34" charset="-122"/>
                        </a:rPr>
                        <a:t>?</a:t>
                      </a:r>
                      <a:endParaRPr lang="zh-TW" altLang="en-US" sz="4000" b="1" baseline="0" dirty="0">
                        <a:solidFill>
                          <a:schemeClr val="tx1"/>
                        </a:solidFill>
                        <a:latin typeface="Calibri" panose="020F0502020204030204" pitchFamily="34" charset="0"/>
                        <a:ea typeface="Microsoft YaHei" panose="020B0503020204020204" pitchFamily="34" charset="-122"/>
                      </a:endParaRPr>
                    </a:p>
                  </a:txBody>
                  <a:tcPr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altLang="zh-TW" sz="4000" b="1" baseline="0" dirty="0">
                          <a:solidFill>
                            <a:schemeClr val="tx1"/>
                          </a:solidFill>
                          <a:latin typeface="Calibri" panose="020F0502020204030204" pitchFamily="34" charset="0"/>
                          <a:ea typeface="Microsoft YaHei" panose="020B0503020204020204" pitchFamily="34" charset="-122"/>
                        </a:rPr>
                        <a:t>?</a:t>
                      </a:r>
                      <a:endParaRPr lang="zh-TW" altLang="en-US" sz="4000" b="1" baseline="0" dirty="0">
                        <a:solidFill>
                          <a:schemeClr val="tx1"/>
                        </a:solidFill>
                        <a:latin typeface="Calibri" panose="020F0502020204030204" pitchFamily="34" charset="0"/>
                        <a:ea typeface="Microsoft YaHei" panose="020B0503020204020204" pitchFamily="34" charset="-122"/>
                      </a:endParaRPr>
                    </a:p>
                  </a:txBody>
                  <a:tcPr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91125889"/>
                  </a:ext>
                </a:extLst>
              </a:tr>
            </a:tbl>
          </a:graphicData>
        </a:graphic>
      </p:graphicFrame>
      <p:sp>
        <p:nvSpPr>
          <p:cNvPr id="6" name="圓角矩形 9">
            <a:extLst>
              <a:ext uri="{FF2B5EF4-FFF2-40B4-BE49-F238E27FC236}">
                <a16:creationId xmlns:a16="http://schemas.microsoft.com/office/drawing/2014/main" id="{F10BA398-1CD0-EB33-B186-52D1D686D6ED}"/>
              </a:ext>
            </a:extLst>
          </p:cNvPr>
          <p:cNvSpPr/>
          <p:nvPr/>
        </p:nvSpPr>
        <p:spPr>
          <a:xfrm>
            <a:off x="4683297" y="1570757"/>
            <a:ext cx="712270" cy="4928135"/>
          </a:xfrm>
          <a:prstGeom prst="roundRect">
            <a:avLst>
              <a:gd name="adj" fmla="val 50000"/>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eaVert" lIns="0" tIns="0" rIns="0" bIns="0" rtlCol="0" anchor="ctr" anchorCtr="0"/>
          <a:lstStyle/>
          <a:p>
            <a:pPr algn="ctr"/>
            <a:r>
              <a:rPr lang="zh-TW" altLang="en-US" sz="2800" b="1" dirty="0">
                <a:solidFill>
                  <a:schemeClr val="tx1"/>
                </a:solidFill>
                <a:latin typeface="Calibri" panose="020F0502020204030204" pitchFamily="34" charset="0"/>
                <a:ea typeface="Microsoft YaHei" panose="020B0503020204020204" pitchFamily="34" charset="-122"/>
              </a:rPr>
              <a:t>篩選研究類型</a:t>
            </a:r>
          </a:p>
        </p:txBody>
      </p:sp>
      <p:pic>
        <p:nvPicPr>
          <p:cNvPr id="7" name="圖片 6">
            <a:extLst>
              <a:ext uri="{FF2B5EF4-FFF2-40B4-BE49-F238E27FC236}">
                <a16:creationId xmlns:a16="http://schemas.microsoft.com/office/drawing/2014/main" id="{4CB5F4C0-56CE-2CF2-CFE1-4E883309AB5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8358" r="74928" b="86955"/>
          <a:stretch/>
        </p:blipFill>
        <p:spPr>
          <a:xfrm>
            <a:off x="766858" y="2466708"/>
            <a:ext cx="2052361" cy="828000"/>
          </a:xfrm>
          <a:prstGeom prst="rect">
            <a:avLst/>
          </a:prstGeom>
        </p:spPr>
      </p:pic>
      <p:pic>
        <p:nvPicPr>
          <p:cNvPr id="8" name="Google Shape;399;p21">
            <a:extLst>
              <a:ext uri="{FF2B5EF4-FFF2-40B4-BE49-F238E27FC236}">
                <a16:creationId xmlns:a16="http://schemas.microsoft.com/office/drawing/2014/main" id="{3B415BDA-F1AD-4C8E-E5DC-F7802472BEBD}"/>
              </a:ext>
            </a:extLst>
          </p:cNvPr>
          <p:cNvPicPr>
            <a:picLocks noChangeAspect="1"/>
          </p:cNvPicPr>
          <p:nvPr/>
        </p:nvPicPr>
        <p:blipFill rotWithShape="1">
          <a:blip r:embed="rId3">
            <a:alphaModFix/>
          </a:blip>
          <a:srcRect/>
          <a:stretch/>
        </p:blipFill>
        <p:spPr>
          <a:xfrm>
            <a:off x="904874" y="3497599"/>
            <a:ext cx="1723947" cy="612000"/>
          </a:xfrm>
          <a:prstGeom prst="rect">
            <a:avLst/>
          </a:prstGeom>
          <a:noFill/>
          <a:ln>
            <a:noFill/>
          </a:ln>
        </p:spPr>
      </p:pic>
      <p:pic>
        <p:nvPicPr>
          <p:cNvPr id="9" name="Google Shape;408;p21">
            <a:extLst>
              <a:ext uri="{FF2B5EF4-FFF2-40B4-BE49-F238E27FC236}">
                <a16:creationId xmlns:a16="http://schemas.microsoft.com/office/drawing/2014/main" id="{DA99F0A3-D5E0-D3D7-34EE-806359FDE557}"/>
              </a:ext>
            </a:extLst>
          </p:cNvPr>
          <p:cNvPicPr>
            <a:picLocks noChangeAspect="1"/>
          </p:cNvPicPr>
          <p:nvPr/>
        </p:nvPicPr>
        <p:blipFill rotWithShape="1">
          <a:blip r:embed="rId4">
            <a:alphaModFix/>
          </a:blip>
          <a:srcRect/>
          <a:stretch/>
        </p:blipFill>
        <p:spPr>
          <a:xfrm>
            <a:off x="871556" y="4552136"/>
            <a:ext cx="1782000" cy="432000"/>
          </a:xfrm>
          <a:prstGeom prst="rect">
            <a:avLst/>
          </a:prstGeom>
          <a:noFill/>
          <a:ln>
            <a:noFill/>
          </a:ln>
        </p:spPr>
      </p:pic>
      <p:pic>
        <p:nvPicPr>
          <p:cNvPr id="10" name="Google Shape;311;p20" descr="聖光神學院圖書館">
            <a:extLst>
              <a:ext uri="{FF2B5EF4-FFF2-40B4-BE49-F238E27FC236}">
                <a16:creationId xmlns:a16="http://schemas.microsoft.com/office/drawing/2014/main" id="{311B26F9-93E4-B29D-A32F-E8C45BA17F53}"/>
              </a:ext>
            </a:extLst>
          </p:cNvPr>
          <p:cNvPicPr>
            <a:picLocks noChangeAspect="1"/>
          </p:cNvPicPr>
          <p:nvPr/>
        </p:nvPicPr>
        <p:blipFill rotWithShape="1">
          <a:blip r:embed="rId5">
            <a:clrChange>
              <a:clrFrom>
                <a:srgbClr val="FEFEFE"/>
              </a:clrFrom>
              <a:clrTo>
                <a:srgbClr val="FEFEFE">
                  <a:alpha val="0"/>
                </a:srgbClr>
              </a:clrTo>
            </a:clrChange>
            <a:alphaModFix/>
          </a:blip>
          <a:srcRect/>
          <a:stretch/>
        </p:blipFill>
        <p:spPr>
          <a:xfrm>
            <a:off x="850187" y="5302526"/>
            <a:ext cx="1764000" cy="735000"/>
          </a:xfrm>
          <a:prstGeom prst="rect">
            <a:avLst/>
          </a:prstGeom>
          <a:noFill/>
          <a:ln>
            <a:noFill/>
          </a:ln>
        </p:spPr>
      </p:pic>
      <p:sp>
        <p:nvSpPr>
          <p:cNvPr id="11" name="圓角矩形 9">
            <a:extLst>
              <a:ext uri="{FF2B5EF4-FFF2-40B4-BE49-F238E27FC236}">
                <a16:creationId xmlns:a16="http://schemas.microsoft.com/office/drawing/2014/main" id="{CE2ED57E-CE51-2CC0-7429-BDA11B72012A}"/>
              </a:ext>
            </a:extLst>
          </p:cNvPr>
          <p:cNvSpPr/>
          <p:nvPr/>
        </p:nvSpPr>
        <p:spPr>
          <a:xfrm>
            <a:off x="9647841" y="1570757"/>
            <a:ext cx="712270" cy="4928135"/>
          </a:xfrm>
          <a:prstGeom prst="roundRect">
            <a:avLst>
              <a:gd name="adj" fmla="val 50000"/>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eaVert" lIns="0" tIns="0" rIns="0" bIns="0" rtlCol="0" anchor="ctr" anchorCtr="0"/>
          <a:lstStyle/>
          <a:p>
            <a:pPr algn="ctr"/>
            <a:r>
              <a:rPr lang="zh-TW" altLang="en-US" sz="2800" b="1" dirty="0">
                <a:solidFill>
                  <a:schemeClr val="tx1"/>
                </a:solidFill>
                <a:latin typeface="Calibri" panose="020F0502020204030204" pitchFamily="34" charset="0"/>
                <a:ea typeface="Microsoft YaHei" panose="020B0503020204020204" pitchFamily="34" charset="-122"/>
              </a:rPr>
              <a:t>刪除重複文獻</a:t>
            </a:r>
          </a:p>
        </p:txBody>
      </p:sp>
      <p:sp>
        <p:nvSpPr>
          <p:cNvPr id="12" name="圓角矩形 9">
            <a:extLst>
              <a:ext uri="{FF2B5EF4-FFF2-40B4-BE49-F238E27FC236}">
                <a16:creationId xmlns:a16="http://schemas.microsoft.com/office/drawing/2014/main" id="{288B36F3-6E6E-971B-77FB-C9EB5A2DA161}"/>
              </a:ext>
            </a:extLst>
          </p:cNvPr>
          <p:cNvSpPr/>
          <p:nvPr/>
        </p:nvSpPr>
        <p:spPr>
          <a:xfrm>
            <a:off x="7211520" y="1570757"/>
            <a:ext cx="712270" cy="4928135"/>
          </a:xfrm>
          <a:prstGeom prst="roundRect">
            <a:avLst>
              <a:gd name="adj" fmla="val 50000"/>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eaVert" lIns="0" tIns="0" rIns="0" bIns="0" rtlCol="0" anchor="ctr" anchorCtr="0"/>
          <a:lstStyle/>
          <a:p>
            <a:pPr algn="ctr"/>
            <a:r>
              <a:rPr lang="zh-TW" altLang="en-US" sz="2800" b="1" dirty="0">
                <a:solidFill>
                  <a:schemeClr val="tx1"/>
                </a:solidFill>
                <a:latin typeface="Calibri" panose="020F0502020204030204" pitchFamily="34" charset="0"/>
                <a:ea typeface="Microsoft YaHei" panose="020B0503020204020204" pitchFamily="34" charset="-122"/>
              </a:rPr>
              <a:t>符合臨床問題</a:t>
            </a:r>
          </a:p>
        </p:txBody>
      </p:sp>
      <p:sp>
        <p:nvSpPr>
          <p:cNvPr id="13" name="文字方塊 12">
            <a:extLst>
              <a:ext uri="{FF2B5EF4-FFF2-40B4-BE49-F238E27FC236}">
                <a16:creationId xmlns:a16="http://schemas.microsoft.com/office/drawing/2014/main" id="{576164DF-2A64-4074-16F6-4AEB676C38C9}"/>
              </a:ext>
            </a:extLst>
          </p:cNvPr>
          <p:cNvSpPr txBox="1"/>
          <p:nvPr/>
        </p:nvSpPr>
        <p:spPr>
          <a:xfrm>
            <a:off x="10511512" y="1900823"/>
            <a:ext cx="1210588" cy="1323439"/>
          </a:xfrm>
          <a:prstGeom prst="rect">
            <a:avLst/>
          </a:prstGeom>
          <a:noFill/>
        </p:spPr>
        <p:txBody>
          <a:bodyPr wrap="none" rtlCol="0">
            <a:spAutoFit/>
          </a:bodyPr>
          <a:lstStyle>
            <a:defPPr>
              <a:defRPr lang="zh-TW"/>
            </a:defPPr>
            <a:lvl1pPr>
              <a:defRPr sz="4800" b="1">
                <a:latin typeface="Microsoft YaHei" panose="020B0503020204020204" pitchFamily="34" charset="-122"/>
                <a:ea typeface="Microsoft YaHei" panose="020B0503020204020204" pitchFamily="34" charset="-122"/>
              </a:defRPr>
            </a:lvl1pPr>
          </a:lstStyle>
          <a:p>
            <a:r>
              <a:rPr lang="zh-TW" altLang="en-US" sz="4000" dirty="0"/>
              <a:t>初步</a:t>
            </a:r>
            <a:endParaRPr lang="en-US" altLang="zh-TW" sz="4000" dirty="0"/>
          </a:p>
          <a:p>
            <a:r>
              <a:rPr lang="zh-TW" altLang="en-US" sz="4000" dirty="0"/>
              <a:t>評讀</a:t>
            </a:r>
            <a:endParaRPr lang="en-US" altLang="zh-TW" sz="4000" dirty="0"/>
          </a:p>
        </p:txBody>
      </p:sp>
      <p:sp>
        <p:nvSpPr>
          <p:cNvPr id="14" name="文字方塊 13">
            <a:extLst>
              <a:ext uri="{FF2B5EF4-FFF2-40B4-BE49-F238E27FC236}">
                <a16:creationId xmlns:a16="http://schemas.microsoft.com/office/drawing/2014/main" id="{76004A32-8EC9-C357-3ED1-A7CD9CEFCD48}"/>
              </a:ext>
            </a:extLst>
          </p:cNvPr>
          <p:cNvSpPr txBox="1"/>
          <p:nvPr/>
        </p:nvSpPr>
        <p:spPr>
          <a:xfrm>
            <a:off x="10639752" y="3427028"/>
            <a:ext cx="954107" cy="2699200"/>
          </a:xfrm>
          <a:prstGeom prst="rect">
            <a:avLst/>
          </a:prstGeom>
          <a:noFill/>
        </p:spPr>
        <p:txBody>
          <a:bodyPr vert="horz" wrap="none" rtlCol="0">
            <a:spAutoFit/>
          </a:bodyPr>
          <a:lstStyle>
            <a:defPPr>
              <a:defRPr lang="zh-TW"/>
            </a:defPPr>
            <a:lvl1pPr>
              <a:defRPr sz="4800" b="1">
                <a:latin typeface="Microsoft YaHei" panose="020B0503020204020204" pitchFamily="34" charset="-122"/>
                <a:ea typeface="Microsoft YaHei" panose="020B0503020204020204" pitchFamily="34" charset="-122"/>
              </a:defRPr>
            </a:lvl1pPr>
          </a:lstStyle>
          <a:p>
            <a:pPr algn="ctr">
              <a:lnSpc>
                <a:spcPct val="150000"/>
              </a:lnSpc>
            </a:pPr>
            <a:r>
              <a:rPr lang="en-US" altLang="zh-TW" sz="6000" dirty="0"/>
              <a:t>?</a:t>
            </a:r>
          </a:p>
          <a:p>
            <a:pPr algn="ctr">
              <a:lnSpc>
                <a:spcPct val="150000"/>
              </a:lnSpc>
            </a:pPr>
            <a:r>
              <a:rPr lang="zh-TW" altLang="en-US" sz="6000" dirty="0"/>
              <a:t>篇</a:t>
            </a:r>
            <a:endParaRPr lang="en-US" altLang="zh-TW" sz="6000" dirty="0"/>
          </a:p>
        </p:txBody>
      </p:sp>
      <p:sp>
        <p:nvSpPr>
          <p:cNvPr id="15" name="文字方塊 14">
            <a:extLst>
              <a:ext uri="{FF2B5EF4-FFF2-40B4-BE49-F238E27FC236}">
                <a16:creationId xmlns:a16="http://schemas.microsoft.com/office/drawing/2014/main" id="{3B8DD835-0324-E174-518D-C2599A977C73}"/>
              </a:ext>
            </a:extLst>
          </p:cNvPr>
          <p:cNvSpPr txBox="1"/>
          <p:nvPr/>
        </p:nvSpPr>
        <p:spPr>
          <a:xfrm>
            <a:off x="3008423" y="1437131"/>
            <a:ext cx="1649812" cy="461665"/>
          </a:xfrm>
          <a:prstGeom prst="rect">
            <a:avLst/>
          </a:prstGeom>
          <a:noFill/>
        </p:spPr>
        <p:txBody>
          <a:bodyPr wrap="none" rtlCol="0" anchor="b" anchorCtr="0">
            <a:spAutoFit/>
          </a:bodyPr>
          <a:lstStyle/>
          <a:p>
            <a:pPr algn="ctr"/>
            <a:r>
              <a:rPr lang="en-US" altLang="zh-TW" sz="2400" b="1" dirty="0">
                <a:latin typeface="Microsoft YaHei" panose="020B0503020204020204" pitchFamily="34" charset="-122"/>
                <a:ea typeface="Microsoft YaHei" panose="020B0503020204020204" pitchFamily="34" charset="-122"/>
                <a:cs typeface="Calibri" panose="020F0502020204030204" pitchFamily="34" charset="0"/>
              </a:rPr>
              <a:t>P+I+C+O</a:t>
            </a:r>
            <a:endParaRPr lang="zh-TW" altLang="en-US" sz="2400" b="1" dirty="0">
              <a:latin typeface="Microsoft YaHei" panose="020B0503020204020204" pitchFamily="34" charset="-122"/>
              <a:ea typeface="Microsoft YaHei" panose="020B0503020204020204" pitchFamily="34" charset="-122"/>
              <a:cs typeface="Calibri" panose="020F0502020204030204" pitchFamily="34" charset="0"/>
            </a:endParaRPr>
          </a:p>
        </p:txBody>
      </p:sp>
    </p:spTree>
    <p:extLst>
      <p:ext uri="{BB962C8B-B14F-4D97-AF65-F5344CB8AC3E}">
        <p14:creationId xmlns:p14="http://schemas.microsoft.com/office/powerpoint/2010/main" val="191199901"/>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58C903F0-F321-73BA-4E34-364EF479B267}"/>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初步評讀</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graphicFrame>
        <p:nvGraphicFramePr>
          <p:cNvPr id="2" name="表格 1">
            <a:extLst>
              <a:ext uri="{FF2B5EF4-FFF2-40B4-BE49-F238E27FC236}">
                <a16:creationId xmlns:a16="http://schemas.microsoft.com/office/drawing/2014/main" id="{EC837D96-3D4F-631A-2178-E5E0FE46DD2F}"/>
              </a:ext>
            </a:extLst>
          </p:cNvPr>
          <p:cNvGraphicFramePr>
            <a:graphicFrameLocks noGrp="1"/>
          </p:cNvGraphicFramePr>
          <p:nvPr>
            <p:extLst>
              <p:ext uri="{D42A27DB-BD31-4B8C-83A1-F6EECF244321}">
                <p14:modId xmlns:p14="http://schemas.microsoft.com/office/powerpoint/2010/main" val="2362408861"/>
              </p:ext>
            </p:extLst>
          </p:nvPr>
        </p:nvGraphicFramePr>
        <p:xfrm>
          <a:off x="136632" y="1155467"/>
          <a:ext cx="11911795" cy="4845632"/>
        </p:xfrm>
        <a:graphic>
          <a:graphicData uri="http://schemas.openxmlformats.org/drawingml/2006/table">
            <a:tbl>
              <a:tblPr firstRow="1" bandRow="1">
                <a:tableStyleId>{5C22544A-7EE6-4342-B048-85BDC9FD1C3A}</a:tableStyleId>
              </a:tblPr>
              <a:tblGrid>
                <a:gridCol w="427841">
                  <a:extLst>
                    <a:ext uri="{9D8B030D-6E8A-4147-A177-3AD203B41FA5}">
                      <a16:colId xmlns:a16="http://schemas.microsoft.com/office/drawing/2014/main" val="1251197431"/>
                    </a:ext>
                  </a:extLst>
                </a:gridCol>
                <a:gridCol w="4265222">
                  <a:extLst>
                    <a:ext uri="{9D8B030D-6E8A-4147-A177-3AD203B41FA5}">
                      <a16:colId xmlns:a16="http://schemas.microsoft.com/office/drawing/2014/main" val="3166561035"/>
                    </a:ext>
                  </a:extLst>
                </a:gridCol>
                <a:gridCol w="2136370">
                  <a:extLst>
                    <a:ext uri="{9D8B030D-6E8A-4147-A177-3AD203B41FA5}">
                      <a16:colId xmlns:a16="http://schemas.microsoft.com/office/drawing/2014/main" val="1781212586"/>
                    </a:ext>
                  </a:extLst>
                </a:gridCol>
                <a:gridCol w="2094808">
                  <a:extLst>
                    <a:ext uri="{9D8B030D-6E8A-4147-A177-3AD203B41FA5}">
                      <a16:colId xmlns:a16="http://schemas.microsoft.com/office/drawing/2014/main" val="2653049380"/>
                    </a:ext>
                  </a:extLst>
                </a:gridCol>
                <a:gridCol w="1853738">
                  <a:extLst>
                    <a:ext uri="{9D8B030D-6E8A-4147-A177-3AD203B41FA5}">
                      <a16:colId xmlns:a16="http://schemas.microsoft.com/office/drawing/2014/main" val="967269416"/>
                    </a:ext>
                  </a:extLst>
                </a:gridCol>
                <a:gridCol w="1133816">
                  <a:extLst>
                    <a:ext uri="{9D8B030D-6E8A-4147-A177-3AD203B41FA5}">
                      <a16:colId xmlns:a16="http://schemas.microsoft.com/office/drawing/2014/main" val="2929229685"/>
                    </a:ext>
                  </a:extLst>
                </a:gridCol>
              </a:tblGrid>
              <a:tr h="434327">
                <a:tc>
                  <a:txBody>
                    <a:bodyPr/>
                    <a:lstStyle/>
                    <a:p>
                      <a:pPr algn="ctr"/>
                      <a:endParaRPr lang="zh-TW" altLang="en-US" sz="24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r>
                        <a:rPr lang="zh-TW" altLang="en-US" sz="2400" baseline="0" dirty="0">
                          <a:solidFill>
                            <a:schemeClr val="tx1"/>
                          </a:solidFill>
                          <a:latin typeface="Calibri" panose="020F0502020204030204" pitchFamily="34" charset="0"/>
                          <a:ea typeface="Microsoft YaHei" panose="020B0503020204020204" pitchFamily="34" charset="-122"/>
                        </a:rPr>
                        <a:t>標題 </a:t>
                      </a:r>
                      <a:r>
                        <a:rPr lang="en-US" altLang="zh-TW" sz="2400" baseline="0" dirty="0">
                          <a:solidFill>
                            <a:schemeClr val="tx1"/>
                          </a:solidFill>
                          <a:latin typeface="Calibri" panose="020F0502020204030204" pitchFamily="34" charset="0"/>
                          <a:ea typeface="Microsoft YaHei" panose="020B0503020204020204" pitchFamily="34" charset="-122"/>
                        </a:rPr>
                        <a:t>(</a:t>
                      </a:r>
                      <a:r>
                        <a:rPr lang="zh-TW" altLang="en-US" sz="2400" baseline="0" dirty="0">
                          <a:solidFill>
                            <a:schemeClr val="tx1"/>
                          </a:solidFill>
                          <a:latin typeface="Calibri" panose="020F0502020204030204" pitchFamily="34" charset="0"/>
                          <a:ea typeface="Microsoft YaHei" panose="020B0503020204020204" pitchFamily="34" charset="-122"/>
                        </a:rPr>
                        <a:t>年份</a:t>
                      </a:r>
                      <a:r>
                        <a:rPr lang="en-US" altLang="zh-TW" sz="2400" baseline="0" dirty="0">
                          <a:solidFill>
                            <a:schemeClr val="tx1"/>
                          </a:solidFill>
                          <a:latin typeface="Calibri" panose="020F0502020204030204" pitchFamily="34" charset="0"/>
                          <a:ea typeface="Microsoft YaHei" panose="020B0503020204020204" pitchFamily="34" charset="-122"/>
                        </a:rPr>
                        <a:t>)</a:t>
                      </a:r>
                      <a:endParaRPr lang="zh-TW" altLang="en-US" sz="24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r>
                        <a:rPr lang="zh-TW" altLang="en-US" sz="2400" baseline="0" dirty="0">
                          <a:solidFill>
                            <a:schemeClr val="tx1"/>
                          </a:solidFill>
                          <a:latin typeface="Calibri" panose="020F0502020204030204" pitchFamily="34" charset="0"/>
                          <a:ea typeface="Microsoft YaHei" panose="020B0503020204020204" pitchFamily="34" charset="-122"/>
                        </a:rPr>
                        <a:t>研究設計</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400" baseline="0" dirty="0">
                          <a:solidFill>
                            <a:schemeClr val="tx1"/>
                          </a:solidFill>
                          <a:latin typeface="Calibri" panose="020F0502020204030204" pitchFamily="34" charset="0"/>
                          <a:ea typeface="Microsoft YaHei" panose="020B0503020204020204" pitchFamily="34" charset="-122"/>
                        </a:rPr>
                        <a:t>結果</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gridSpan="2">
                  <a:txBody>
                    <a:bodyPr/>
                    <a:lstStyle/>
                    <a:p>
                      <a:pPr algn="ctr"/>
                      <a:r>
                        <a:rPr lang="zh-TW" altLang="en-US" sz="2400" baseline="0" dirty="0">
                          <a:solidFill>
                            <a:schemeClr val="tx1"/>
                          </a:solidFill>
                          <a:latin typeface="Calibri" panose="020F0502020204030204" pitchFamily="34" charset="0"/>
                          <a:ea typeface="Microsoft YaHei" panose="020B0503020204020204" pitchFamily="34" charset="-122"/>
                        </a:rPr>
                        <a:t>初步評讀</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pPr algn="ctr"/>
                      <a:endParaRPr lang="zh-TW" altLang="en-US" sz="24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61847248"/>
                  </a:ext>
                </a:extLst>
              </a:tr>
              <a:tr h="487680">
                <a:tc rowSpan="3">
                  <a:txBody>
                    <a:bodyPr/>
                    <a:lstStyle/>
                    <a:p>
                      <a:pPr algn="ctr"/>
                      <a:r>
                        <a:rPr lang="en-US" altLang="zh-TW" sz="2000" b="1" baseline="0" dirty="0">
                          <a:solidFill>
                            <a:schemeClr val="tx1"/>
                          </a:solidFill>
                          <a:latin typeface="Calibri" panose="020F0502020204030204" pitchFamily="34" charset="0"/>
                          <a:ea typeface="Microsoft YaHei" panose="020B0503020204020204" pitchFamily="34" charset="-122"/>
                        </a:rPr>
                        <a:t>1</a:t>
                      </a:r>
                      <a:endParaRPr lang="zh-TW" altLang="en-US" sz="2000" b="1"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zh-TW" sz="1800" b="1" i="0" kern="1200" dirty="0">
                        <a:solidFill>
                          <a:schemeClr val="dk1"/>
                        </a:solidFill>
                        <a:effectLst/>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endParaRPr lang="en-US" altLang="zh-TW" sz="1400" b="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marL="180000" indent="-180000">
                        <a:buFontTx/>
                        <a:buChar char="-"/>
                      </a:pPr>
                      <a:endParaRPr lang="zh-TW" altLang="en-US" sz="18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TW" altLang="en-US" sz="1800" baseline="0" dirty="0">
                          <a:solidFill>
                            <a:schemeClr val="tx1"/>
                          </a:solidFill>
                          <a:latin typeface="Calibri" panose="020F0502020204030204" pitchFamily="34" charset="0"/>
                          <a:ea typeface="Microsoft YaHei" panose="020B0503020204020204" pitchFamily="34" charset="-122"/>
                        </a:rPr>
                        <a:t>最佳研究設計</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Microsoft YaHei" panose="020B0503020204020204" pitchFamily="34" charset="-122"/>
                          <a:cs typeface="+mn-cs"/>
                        </a:rPr>
                        <a:t>V</a:t>
                      </a:r>
                      <a:endParaRPr kumimoji="0" lang="zh-TW" altLang="en-US" sz="1800" b="0" i="0" u="none" strike="noStrike" kern="1200" cap="none" spc="0" normalizeH="0" baseline="0" noProof="0" dirty="0">
                        <a:ln>
                          <a:noFill/>
                        </a:ln>
                        <a:solidFill>
                          <a:prstClr val="black"/>
                        </a:solidFill>
                        <a:effectLst/>
                        <a:uLnTx/>
                        <a:uFillTx/>
                        <a:latin typeface="Calibri" panose="020F0502020204030204" pitchFamily="34" charset="0"/>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90085054"/>
                  </a:ext>
                </a:extLst>
              </a:tr>
              <a:tr h="487680">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800" baseline="0" dirty="0">
                          <a:solidFill>
                            <a:schemeClr val="tx1"/>
                          </a:solidFill>
                          <a:latin typeface="Calibri" panose="020F0502020204030204" pitchFamily="34" charset="0"/>
                          <a:ea typeface="Microsoft YaHei" panose="020B0503020204020204" pitchFamily="34" charset="-122"/>
                        </a:rPr>
                        <a:t>能回答臨床問題</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Microsoft YaHei" panose="020B0503020204020204" pitchFamily="34" charset="-122"/>
                          <a:cs typeface="+mn-cs"/>
                        </a:rPr>
                        <a:t>V</a:t>
                      </a:r>
                      <a:endParaRPr kumimoji="0" lang="zh-TW" altLang="en-US" sz="1800" b="0" i="0" u="none" strike="noStrike" kern="1200" cap="none" spc="0" normalizeH="0" baseline="0" noProof="0" dirty="0">
                        <a:ln>
                          <a:noFill/>
                        </a:ln>
                        <a:solidFill>
                          <a:prstClr val="black"/>
                        </a:solidFill>
                        <a:effectLst/>
                        <a:uLnTx/>
                        <a:uFillTx/>
                        <a:latin typeface="Calibri" panose="020F0502020204030204" pitchFamily="34" charset="0"/>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42861638"/>
                  </a:ext>
                </a:extLst>
              </a:tr>
              <a:tr h="487680">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r>
                        <a:rPr lang="zh-TW" altLang="en-US" sz="1800" baseline="0" dirty="0">
                          <a:solidFill>
                            <a:schemeClr val="tx1"/>
                          </a:solidFill>
                          <a:latin typeface="Calibri" panose="020F0502020204030204" pitchFamily="34" charset="0"/>
                          <a:ea typeface="Microsoft YaHei" panose="020B0503020204020204" pitchFamily="34" charset="-122"/>
                        </a:rPr>
                        <a:t>最符合 </a:t>
                      </a:r>
                      <a:r>
                        <a:rPr lang="en-US" altLang="zh-TW" sz="1800" baseline="0" dirty="0">
                          <a:solidFill>
                            <a:schemeClr val="tx1"/>
                          </a:solidFill>
                          <a:latin typeface="Calibri" panose="020F0502020204030204" pitchFamily="34" charset="0"/>
                          <a:ea typeface="Microsoft YaHei" panose="020B0503020204020204" pitchFamily="34" charset="-122"/>
                        </a:rPr>
                        <a:t>PICO</a:t>
                      </a:r>
                      <a:endParaRPr lang="zh-TW" altLang="en-US" sz="18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1800" b="0" i="0" u="none" strike="noStrike" kern="1200" cap="none" spc="0" normalizeH="0" baseline="0" noProof="0" dirty="0">
                          <a:ln>
                            <a:noFill/>
                          </a:ln>
                          <a:solidFill>
                            <a:prstClr val="black"/>
                          </a:solidFill>
                          <a:effectLst/>
                          <a:uLnTx/>
                          <a:uFillTx/>
                          <a:latin typeface="Calibri" panose="020F0502020204030204" pitchFamily="34" charset="0"/>
                          <a:ea typeface="Microsoft YaHei" panose="020B0503020204020204" pitchFamily="34" charset="-122"/>
                          <a:cs typeface="+mn-cs"/>
                          <a:sym typeface="Wingdings 3" panose="05040102010807070707" pitchFamily="18" charset="2"/>
                        </a:rPr>
                        <a:t></a:t>
                      </a:r>
                      <a:endParaRPr kumimoji="0" lang="zh-TW" altLang="en-US" sz="1800" b="0" i="0" u="none" strike="noStrike" kern="1200" cap="none" spc="0" normalizeH="0" baseline="0" noProof="0" dirty="0">
                        <a:ln>
                          <a:noFill/>
                        </a:ln>
                        <a:solidFill>
                          <a:prstClr val="black"/>
                        </a:solidFill>
                        <a:effectLst/>
                        <a:uLnTx/>
                        <a:uFillTx/>
                        <a:latin typeface="Calibri" panose="020F0502020204030204" pitchFamily="34" charset="0"/>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35547187"/>
                  </a:ext>
                </a:extLst>
              </a:tr>
              <a:tr h="487680">
                <a:tc rowSpan="3">
                  <a:txBody>
                    <a:bodyPr/>
                    <a:lstStyle/>
                    <a:p>
                      <a:pPr algn="ctr"/>
                      <a:r>
                        <a:rPr lang="en-US" altLang="zh-TW" sz="2000" b="1" baseline="0" dirty="0">
                          <a:solidFill>
                            <a:schemeClr val="tx1"/>
                          </a:solidFill>
                          <a:latin typeface="Calibri" panose="020F0502020204030204" pitchFamily="34" charset="0"/>
                          <a:ea typeface="Microsoft YaHei" panose="020B0503020204020204" pitchFamily="34" charset="-122"/>
                        </a:rPr>
                        <a:t>2</a:t>
                      </a:r>
                      <a:endParaRPr lang="zh-TW" altLang="en-US" sz="2000" b="1"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sz="1800" b="1" kern="1200" baseline="0" dirty="0">
                        <a:solidFill>
                          <a:schemeClr val="tx1"/>
                        </a:solidFill>
                        <a:latin typeface="Calibri" panose="020F0502020204030204" pitchFamily="34" charset="0"/>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endParaRPr lang="en-US" altLang="zh-TW" sz="1600" b="0" kern="1200" baseline="0" dirty="0">
                        <a:solidFill>
                          <a:srgbClr val="C00000"/>
                        </a:solidFill>
                        <a:latin typeface="Calibri" panose="020F0502020204030204" pitchFamily="34" charset="0"/>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marL="180000" indent="-180000" algn="l" defTabSz="914400" rtl="0" eaLnBrk="1" latinLnBrk="0" hangingPunct="1">
                        <a:buFontTx/>
                        <a:buChar char="-"/>
                      </a:pPr>
                      <a:endParaRPr lang="en-US" altLang="zh-TW" sz="1800" kern="1200" baseline="0" dirty="0">
                        <a:solidFill>
                          <a:schemeClr val="tx1"/>
                        </a:solidFill>
                        <a:latin typeface="Calibri" panose="020F0502020204030204" pitchFamily="34" charset="0"/>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TW" altLang="en-US" sz="1800" baseline="0" dirty="0">
                          <a:solidFill>
                            <a:schemeClr val="tx1"/>
                          </a:solidFill>
                          <a:latin typeface="Calibri" panose="020F0502020204030204" pitchFamily="34" charset="0"/>
                          <a:ea typeface="Microsoft YaHei" panose="020B0503020204020204" pitchFamily="34" charset="-122"/>
                        </a:rPr>
                        <a:t>最佳研究設計</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Microsoft YaHei" panose="020B0503020204020204" pitchFamily="34" charset="-122"/>
                          <a:cs typeface="+mn-cs"/>
                        </a:rPr>
                        <a:t>V</a:t>
                      </a:r>
                      <a:endParaRPr kumimoji="0" lang="zh-TW" altLang="en-US" sz="1800" b="0" i="0" u="none" strike="noStrike" kern="1200" cap="none" spc="0" normalizeH="0" baseline="0" noProof="0" dirty="0">
                        <a:ln>
                          <a:noFill/>
                        </a:ln>
                        <a:solidFill>
                          <a:prstClr val="black"/>
                        </a:solidFill>
                        <a:effectLst/>
                        <a:uLnTx/>
                        <a:uFillTx/>
                        <a:latin typeface="Calibri" panose="020F0502020204030204" pitchFamily="34" charset="0"/>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3156009"/>
                  </a:ext>
                </a:extLst>
              </a:tr>
              <a:tr h="487680">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800" baseline="0" dirty="0">
                          <a:solidFill>
                            <a:schemeClr val="tx1"/>
                          </a:solidFill>
                          <a:latin typeface="Calibri" panose="020F0502020204030204" pitchFamily="34" charset="0"/>
                          <a:ea typeface="Microsoft YaHei" panose="020B0503020204020204" pitchFamily="34" charset="-122"/>
                        </a:rPr>
                        <a:t>能回答臨床問題</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Microsoft YaHei" panose="020B0503020204020204" pitchFamily="34" charset="-122"/>
                          <a:cs typeface="+mn-cs"/>
                        </a:rPr>
                        <a:t>V</a:t>
                      </a:r>
                      <a:endParaRPr kumimoji="0" lang="zh-TW" altLang="en-US" sz="1800" b="0" i="0" u="none" strike="noStrike" kern="1200" cap="none" spc="0" normalizeH="0" baseline="0" noProof="0" dirty="0">
                        <a:ln>
                          <a:noFill/>
                        </a:ln>
                        <a:solidFill>
                          <a:prstClr val="black"/>
                        </a:solidFill>
                        <a:effectLst/>
                        <a:uLnTx/>
                        <a:uFillTx/>
                        <a:latin typeface="Calibri" panose="020F0502020204030204" pitchFamily="34" charset="0"/>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13619909"/>
                  </a:ext>
                </a:extLst>
              </a:tr>
              <a:tr h="487680">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r>
                        <a:rPr lang="zh-TW" altLang="en-US" sz="1800" baseline="0" dirty="0">
                          <a:solidFill>
                            <a:schemeClr val="tx1"/>
                          </a:solidFill>
                          <a:latin typeface="Calibri" panose="020F0502020204030204" pitchFamily="34" charset="0"/>
                          <a:ea typeface="Microsoft YaHei" panose="020B0503020204020204" pitchFamily="34" charset="-122"/>
                        </a:rPr>
                        <a:t>最符合 </a:t>
                      </a:r>
                      <a:r>
                        <a:rPr lang="en-US" altLang="zh-TW" sz="1800" baseline="0" dirty="0">
                          <a:solidFill>
                            <a:schemeClr val="tx1"/>
                          </a:solidFill>
                          <a:latin typeface="Calibri" panose="020F0502020204030204" pitchFamily="34" charset="0"/>
                          <a:ea typeface="Microsoft YaHei" panose="020B0503020204020204" pitchFamily="34" charset="-122"/>
                        </a:rPr>
                        <a:t>PICO</a:t>
                      </a:r>
                      <a:endParaRPr lang="zh-TW" altLang="en-US" sz="18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Microsoft YaHei" panose="020B0503020204020204" pitchFamily="34" charset="-122"/>
                          <a:cs typeface="+mn-cs"/>
                        </a:rPr>
                        <a:t>V</a:t>
                      </a:r>
                      <a:endParaRPr kumimoji="0" lang="zh-TW" altLang="en-US" sz="1800" b="0" i="0" u="none" strike="noStrike" kern="1200" cap="none" spc="0" normalizeH="0" baseline="0" noProof="0" dirty="0">
                        <a:ln>
                          <a:noFill/>
                        </a:ln>
                        <a:solidFill>
                          <a:prstClr val="black"/>
                        </a:solidFill>
                        <a:effectLst/>
                        <a:uLnTx/>
                        <a:uFillTx/>
                        <a:latin typeface="Calibri" panose="020F0502020204030204" pitchFamily="34" charset="0"/>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81834672"/>
                  </a:ext>
                </a:extLst>
              </a:tr>
              <a:tr h="487451">
                <a:tc rowSpan="3">
                  <a:txBody>
                    <a:bodyPr/>
                    <a:lstStyle/>
                    <a:p>
                      <a:pPr algn="ctr"/>
                      <a:r>
                        <a:rPr lang="en-US" altLang="zh-TW" sz="2000" b="1" baseline="0" dirty="0">
                          <a:solidFill>
                            <a:schemeClr val="tx1"/>
                          </a:solidFill>
                          <a:latin typeface="Calibri" panose="020F0502020204030204" pitchFamily="34" charset="0"/>
                          <a:ea typeface="Microsoft YaHei" panose="020B0503020204020204" pitchFamily="34" charset="-122"/>
                        </a:rPr>
                        <a:t>3</a:t>
                      </a:r>
                      <a:endParaRPr lang="zh-TW" altLang="en-US" sz="2000" b="1"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zh-TW" sz="1800" b="1" kern="1200" baseline="0" dirty="0">
                        <a:solidFill>
                          <a:schemeClr val="tx1"/>
                        </a:solidFill>
                        <a:latin typeface="Calibri" panose="020F0502020204030204" pitchFamily="34" charset="0"/>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endParaRPr lang="en-US" altLang="zh-TW" sz="1800" b="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marL="180000" indent="-180000" algn="l" defTabSz="914400" rtl="0" eaLnBrk="1" latinLnBrk="0" hangingPunct="1">
                        <a:buFontTx/>
                        <a:buChar char="-"/>
                      </a:pPr>
                      <a:endParaRPr lang="en-US" altLang="zh-TW" sz="1800" kern="1200" baseline="0" dirty="0">
                        <a:solidFill>
                          <a:schemeClr val="tx1"/>
                        </a:solidFill>
                        <a:latin typeface="Calibri" panose="020F0502020204030204" pitchFamily="34" charset="0"/>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TW" altLang="en-US" sz="1800" baseline="0" dirty="0">
                          <a:solidFill>
                            <a:schemeClr val="tx1"/>
                          </a:solidFill>
                          <a:latin typeface="Calibri" panose="020F0502020204030204" pitchFamily="34" charset="0"/>
                          <a:ea typeface="Microsoft YaHei" panose="020B0503020204020204" pitchFamily="34" charset="-122"/>
                        </a:rPr>
                        <a:t>最佳研究設計</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Microsoft YaHei" panose="020B0503020204020204" pitchFamily="34" charset="-122"/>
                          <a:cs typeface="+mn-cs"/>
                        </a:rPr>
                        <a:t>V</a:t>
                      </a:r>
                      <a:endParaRPr kumimoji="0" lang="zh-TW" altLang="en-US" sz="1800" b="0" i="0" u="none" strike="noStrike" kern="1200" cap="none" spc="0" normalizeH="0" baseline="0" noProof="0" dirty="0">
                        <a:ln>
                          <a:noFill/>
                        </a:ln>
                        <a:solidFill>
                          <a:prstClr val="black"/>
                        </a:solidFill>
                        <a:effectLst/>
                        <a:uLnTx/>
                        <a:uFillTx/>
                        <a:latin typeface="Calibri" panose="020F0502020204030204" pitchFamily="34" charset="0"/>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95356221"/>
                  </a:ext>
                </a:extLst>
              </a:tr>
              <a:tr h="487450">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800" baseline="0" dirty="0">
                          <a:solidFill>
                            <a:schemeClr val="tx1"/>
                          </a:solidFill>
                          <a:latin typeface="Calibri" panose="020F0502020204030204" pitchFamily="34" charset="0"/>
                          <a:ea typeface="Microsoft YaHei" panose="020B0503020204020204" pitchFamily="34" charset="-122"/>
                        </a:rPr>
                        <a:t>能回答臨床問題</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Microsoft YaHei" panose="020B0503020204020204" pitchFamily="34" charset="-122"/>
                          <a:cs typeface="+mn-cs"/>
                        </a:rPr>
                        <a:t>V</a:t>
                      </a:r>
                      <a:endParaRPr kumimoji="0" lang="zh-TW" altLang="en-US" sz="1800" b="0" i="0" u="none" strike="noStrike" kern="1200" cap="none" spc="0" normalizeH="0" baseline="0" noProof="0" dirty="0">
                        <a:ln>
                          <a:noFill/>
                        </a:ln>
                        <a:solidFill>
                          <a:prstClr val="black"/>
                        </a:solidFill>
                        <a:effectLst/>
                        <a:uLnTx/>
                        <a:uFillTx/>
                        <a:latin typeface="Calibri" panose="020F0502020204030204" pitchFamily="34" charset="0"/>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41012209"/>
                  </a:ext>
                </a:extLst>
              </a:tr>
              <a:tr h="487451">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r>
                        <a:rPr lang="zh-TW" altLang="en-US" sz="1800" baseline="0" dirty="0">
                          <a:solidFill>
                            <a:schemeClr val="tx1"/>
                          </a:solidFill>
                          <a:latin typeface="Calibri" panose="020F0502020204030204" pitchFamily="34" charset="0"/>
                          <a:ea typeface="Microsoft YaHei" panose="020B0503020204020204" pitchFamily="34" charset="-122"/>
                        </a:rPr>
                        <a:t>最符合 </a:t>
                      </a:r>
                      <a:r>
                        <a:rPr lang="en-US" altLang="zh-TW" sz="1800" baseline="0" dirty="0">
                          <a:solidFill>
                            <a:schemeClr val="tx1"/>
                          </a:solidFill>
                          <a:latin typeface="Calibri" panose="020F0502020204030204" pitchFamily="34" charset="0"/>
                          <a:ea typeface="Microsoft YaHei" panose="020B0503020204020204" pitchFamily="34" charset="-122"/>
                        </a:rPr>
                        <a:t>PICO</a:t>
                      </a:r>
                      <a:endParaRPr lang="zh-TW" altLang="en-US" sz="18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1800" b="0" i="0" u="none" strike="noStrike" kern="1200" cap="none" spc="0" normalizeH="0" baseline="0" noProof="0" dirty="0">
                          <a:ln>
                            <a:noFill/>
                          </a:ln>
                          <a:solidFill>
                            <a:prstClr val="black"/>
                          </a:solidFill>
                          <a:effectLst/>
                          <a:uLnTx/>
                          <a:uFillTx/>
                          <a:latin typeface="Calibri" panose="020F0502020204030204" pitchFamily="34" charset="0"/>
                          <a:ea typeface="Microsoft YaHei" panose="020B0503020204020204" pitchFamily="34" charset="-122"/>
                          <a:cs typeface="+mn-cs"/>
                          <a:sym typeface="Wingdings 3" panose="05040102010807070707" pitchFamily="18" charset="2"/>
                        </a:rPr>
                        <a:t></a:t>
                      </a:r>
                      <a:endParaRPr kumimoji="0" lang="zh-TW" altLang="en-US" sz="1800" b="0" i="0" u="none" strike="noStrike" kern="1200" cap="none" spc="0" normalizeH="0" baseline="0" noProof="0" dirty="0">
                        <a:ln>
                          <a:noFill/>
                        </a:ln>
                        <a:solidFill>
                          <a:prstClr val="black"/>
                        </a:solidFill>
                        <a:effectLst/>
                        <a:uLnTx/>
                        <a:uFillTx/>
                        <a:latin typeface="Calibri" panose="020F0502020204030204" pitchFamily="34" charset="0"/>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08180012"/>
                  </a:ext>
                </a:extLst>
              </a:tr>
            </a:tbl>
          </a:graphicData>
        </a:graphic>
      </p:graphicFrame>
      <p:pic>
        <p:nvPicPr>
          <p:cNvPr id="5" name="圖片 4">
            <a:extLst>
              <a:ext uri="{FF2B5EF4-FFF2-40B4-BE49-F238E27FC236}">
                <a16:creationId xmlns:a16="http://schemas.microsoft.com/office/drawing/2014/main" id="{33DF3E25-FD76-4A98-EC1C-512D624FB642}"/>
              </a:ext>
            </a:extLst>
          </p:cNvPr>
          <p:cNvPicPr>
            <a:picLocks noChangeAspect="1"/>
          </p:cNvPicPr>
          <p:nvPr/>
        </p:nvPicPr>
        <p:blipFill>
          <a:blip r:embed="rId2" cstate="print">
            <a:extLst>
              <a:ext uri="{BEBA8EAE-BF5A-486C-A8C5-ECC9F3942E4B}">
                <a14:imgProps xmlns:a14="http://schemas.microsoft.com/office/drawing/2010/main">
                  <a14:imgLayer r:embed="rId3">
                    <a14:imgEffect>
                      <a14:backgroundRemoval t="10000" b="90000" l="10000" r="98889"/>
                    </a14:imgEffect>
                  </a14:imgLayer>
                </a14:imgProps>
              </a:ext>
              <a:ext uri="{28A0092B-C50C-407E-A947-70E740481C1C}">
                <a14:useLocalDpi xmlns:a14="http://schemas.microsoft.com/office/drawing/2010/main" val="0"/>
              </a:ext>
            </a:extLst>
          </a:blip>
          <a:stretch>
            <a:fillRect/>
          </a:stretch>
        </p:blipFill>
        <p:spPr>
          <a:xfrm>
            <a:off x="24939" y="3140836"/>
            <a:ext cx="648000" cy="648000"/>
          </a:xfrm>
          <a:prstGeom prst="rect">
            <a:avLst/>
          </a:prstGeom>
        </p:spPr>
      </p:pic>
      <p:sp>
        <p:nvSpPr>
          <p:cNvPr id="6" name="矩形 5">
            <a:extLst>
              <a:ext uri="{FF2B5EF4-FFF2-40B4-BE49-F238E27FC236}">
                <a16:creationId xmlns:a16="http://schemas.microsoft.com/office/drawing/2014/main" id="{299E5BE8-D92C-A232-B437-D1FF55FC9655}"/>
              </a:ext>
            </a:extLst>
          </p:cNvPr>
          <p:cNvSpPr/>
          <p:nvPr/>
        </p:nvSpPr>
        <p:spPr>
          <a:xfrm>
            <a:off x="143574" y="6303959"/>
            <a:ext cx="8033474" cy="461665"/>
          </a:xfrm>
          <a:prstGeom prst="rect">
            <a:avLst/>
          </a:prstGeom>
        </p:spPr>
        <p:txBody>
          <a:bodyPr wrap="square">
            <a:spAutoFit/>
          </a:bodyPr>
          <a:lstStyle/>
          <a:p>
            <a:r>
              <a:rPr lang="zh-TW" altLang="en-US" sz="2400" b="1" dirty="0">
                <a:solidFill>
                  <a:srgbClr val="FFC000"/>
                </a:solidFill>
                <a:latin typeface="Calibri" panose="020F0502020204030204" pitchFamily="34" charset="0"/>
                <a:ea typeface="Microsoft YaHei" panose="020B0503020204020204" pitchFamily="34" charset="-122"/>
              </a:rPr>
              <a:t>* 請說明選擇文獻與排除文獻原因</a:t>
            </a:r>
            <a:endParaRPr lang="en-US" altLang="zh-TW" sz="2400" b="1" dirty="0">
              <a:solidFill>
                <a:srgbClr val="FFC000"/>
              </a:solidFill>
              <a:latin typeface="Calibri" panose="020F0502020204030204" pitchFamily="34" charset="0"/>
              <a:ea typeface="Microsoft YaHei" panose="020B0503020204020204" pitchFamily="34" charset="-122"/>
            </a:endParaRPr>
          </a:p>
        </p:txBody>
      </p:sp>
    </p:spTree>
    <p:extLst>
      <p:ext uri="{BB962C8B-B14F-4D97-AF65-F5344CB8AC3E}">
        <p14:creationId xmlns:p14="http://schemas.microsoft.com/office/powerpoint/2010/main" val="3482136681"/>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19BD64CE-2FC1-4B21-C11B-854A6BC75A56}"/>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文獻族群與介入措施</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graphicFrame>
        <p:nvGraphicFramePr>
          <p:cNvPr id="3" name="表格 2"/>
          <p:cNvGraphicFramePr>
            <a:graphicFrameLocks noGrp="1"/>
          </p:cNvGraphicFramePr>
          <p:nvPr>
            <p:extLst>
              <p:ext uri="{D42A27DB-BD31-4B8C-83A1-F6EECF244321}">
                <p14:modId xmlns:p14="http://schemas.microsoft.com/office/powerpoint/2010/main" val="1509754657"/>
              </p:ext>
            </p:extLst>
          </p:nvPr>
        </p:nvGraphicFramePr>
        <p:xfrm>
          <a:off x="444266" y="1288474"/>
          <a:ext cx="11301616" cy="5128952"/>
        </p:xfrm>
        <a:graphic>
          <a:graphicData uri="http://schemas.openxmlformats.org/drawingml/2006/table">
            <a:tbl>
              <a:tblPr firstRow="1" bandRow="1">
                <a:tableStyleId>{5C22544A-7EE6-4342-B048-85BDC9FD1C3A}</a:tableStyleId>
              </a:tblPr>
              <a:tblGrid>
                <a:gridCol w="761079">
                  <a:extLst>
                    <a:ext uri="{9D8B030D-6E8A-4147-A177-3AD203B41FA5}">
                      <a16:colId xmlns:a16="http://schemas.microsoft.com/office/drawing/2014/main" val="246938151"/>
                    </a:ext>
                  </a:extLst>
                </a:gridCol>
                <a:gridCol w="4889729">
                  <a:extLst>
                    <a:ext uri="{9D8B030D-6E8A-4147-A177-3AD203B41FA5}">
                      <a16:colId xmlns:a16="http://schemas.microsoft.com/office/drawing/2014/main" val="852196887"/>
                    </a:ext>
                  </a:extLst>
                </a:gridCol>
                <a:gridCol w="754613">
                  <a:extLst>
                    <a:ext uri="{9D8B030D-6E8A-4147-A177-3AD203B41FA5}">
                      <a16:colId xmlns:a16="http://schemas.microsoft.com/office/drawing/2014/main" val="3226721178"/>
                    </a:ext>
                  </a:extLst>
                </a:gridCol>
                <a:gridCol w="2070791">
                  <a:extLst>
                    <a:ext uri="{9D8B030D-6E8A-4147-A177-3AD203B41FA5}">
                      <a16:colId xmlns:a16="http://schemas.microsoft.com/office/drawing/2014/main" val="3774806340"/>
                    </a:ext>
                  </a:extLst>
                </a:gridCol>
                <a:gridCol w="655784">
                  <a:extLst>
                    <a:ext uri="{9D8B030D-6E8A-4147-A177-3AD203B41FA5}">
                      <a16:colId xmlns:a16="http://schemas.microsoft.com/office/drawing/2014/main" val="508633521"/>
                    </a:ext>
                  </a:extLst>
                </a:gridCol>
                <a:gridCol w="2169620">
                  <a:extLst>
                    <a:ext uri="{9D8B030D-6E8A-4147-A177-3AD203B41FA5}">
                      <a16:colId xmlns:a16="http://schemas.microsoft.com/office/drawing/2014/main" val="1981399549"/>
                    </a:ext>
                  </a:extLst>
                </a:gridCol>
              </a:tblGrid>
              <a:tr h="2319250">
                <a:tc gridSpan="6">
                  <a:txBody>
                    <a:bodyPr/>
                    <a:lstStyle/>
                    <a:p>
                      <a:endParaRPr lang="zh-TW" altLang="en-US" baseline="0" dirty="0">
                        <a:latin typeface="Microsoft YaHei" panose="020B0503020204020204" pitchFamily="34" charset="-122"/>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TW" altLang="en-US"/>
                    </a:p>
                  </a:txBody>
                  <a:tcPr/>
                </a:tc>
                <a:tc hMerge="1">
                  <a:txBody>
                    <a:bodyPr/>
                    <a:lstStyle/>
                    <a:p>
                      <a:endParaRPr lang="zh-TW" altLang="en-US" baseline="0" dirty="0">
                        <a:latin typeface="Microsoft YaHei" panose="020B0503020204020204" pitchFamily="34" charset="-122"/>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368470423"/>
                  </a:ext>
                </a:extLst>
              </a:tr>
              <a:tr h="606830">
                <a:tc>
                  <a:txBody>
                    <a:bodyPr/>
                    <a:lstStyle/>
                    <a:p>
                      <a:pPr algn="ctr"/>
                      <a:r>
                        <a:rPr lang="zh-TW" altLang="en-US" b="1" baseline="0" dirty="0">
                          <a:latin typeface="Microsoft YaHei" panose="020B0503020204020204" pitchFamily="34" charset="-122"/>
                          <a:ea typeface="Microsoft YaHei" panose="020B0503020204020204" pitchFamily="34" charset="-122"/>
                        </a:rPr>
                        <a:t>期刊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endParaRPr lang="zh-TW" altLang="en-US" sz="1800" b="1" kern="1200" baseline="0" dirty="0">
                        <a:solidFill>
                          <a:schemeClr val="dk1"/>
                        </a:solidFill>
                        <a:latin typeface="Microsoft YaHei" panose="020B0503020204020204" pitchFamily="34" charset="-122"/>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latinLnBrk="0" hangingPunct="1"/>
                      <a:r>
                        <a:rPr lang="zh-TW" altLang="en-US" sz="1800" b="1" kern="1200" baseline="0" dirty="0">
                          <a:solidFill>
                            <a:schemeClr val="dk1"/>
                          </a:solidFill>
                          <a:latin typeface="Microsoft YaHei" panose="020B0503020204020204" pitchFamily="34" charset="-122"/>
                          <a:ea typeface="Microsoft YaHei" panose="020B0503020204020204" pitchFamily="34" charset="-122"/>
                          <a:cs typeface="+mn-cs"/>
                        </a:rPr>
                        <a:t>年份</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latinLnBrk="0" hangingPunct="1"/>
                      <a:endParaRPr lang="zh-TW" altLang="en-US" sz="1800" b="1" kern="1200" baseline="0" dirty="0">
                        <a:solidFill>
                          <a:schemeClr val="dk1"/>
                        </a:solidFill>
                        <a:latin typeface="Microsoft YaHei" panose="020B0503020204020204" pitchFamily="34" charset="-122"/>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latinLnBrk="0" hangingPunct="1"/>
                      <a:r>
                        <a:rPr lang="en-US" altLang="zh-TW" sz="1800" b="1" kern="1200" baseline="0" dirty="0">
                          <a:solidFill>
                            <a:schemeClr val="dk1"/>
                          </a:solidFill>
                          <a:latin typeface="Microsoft YaHei" panose="020B0503020204020204" pitchFamily="34" charset="-122"/>
                          <a:ea typeface="Microsoft YaHei" panose="020B0503020204020204" pitchFamily="34" charset="-122"/>
                          <a:cs typeface="+mn-cs"/>
                        </a:rPr>
                        <a:t>IF</a:t>
                      </a:r>
                      <a:endParaRPr lang="zh-TW" altLang="en-US" sz="1800" b="1" kern="1200" baseline="0" dirty="0">
                        <a:solidFill>
                          <a:schemeClr val="dk1"/>
                        </a:solidFill>
                        <a:latin typeface="Microsoft YaHei" panose="020B0503020204020204" pitchFamily="34" charset="-122"/>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latinLnBrk="0" hangingPunct="1"/>
                      <a:endParaRPr lang="zh-TW" altLang="en-US" sz="1800" b="1" kern="1200" baseline="0" dirty="0">
                        <a:solidFill>
                          <a:schemeClr val="dk1"/>
                        </a:solidFill>
                        <a:latin typeface="Microsoft YaHei" panose="020B0503020204020204" pitchFamily="34" charset="-122"/>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36669832"/>
                  </a:ext>
                </a:extLst>
              </a:tr>
              <a:tr h="2202872">
                <a:tc>
                  <a:txBody>
                    <a:bodyPr/>
                    <a:lstStyle/>
                    <a:p>
                      <a:pPr marL="0" algn="ctr" defTabSz="914400" rtl="0" eaLnBrk="1" latinLnBrk="0" hangingPunct="1"/>
                      <a:r>
                        <a:rPr lang="zh-TW" altLang="en-US" sz="2000" b="1" kern="1200" baseline="0" dirty="0">
                          <a:solidFill>
                            <a:schemeClr val="dk1"/>
                          </a:solidFill>
                          <a:latin typeface="Microsoft YaHei" panose="020B0503020204020204" pitchFamily="34" charset="-122"/>
                          <a:ea typeface="Microsoft YaHei" panose="020B0503020204020204" pitchFamily="34" charset="-122"/>
                          <a:cs typeface="+mn-cs"/>
                        </a:rPr>
                        <a:t>文獻</a:t>
                      </a:r>
                      <a:endParaRPr lang="en-US" altLang="zh-TW" sz="2000" b="1" kern="1200" baseline="0" dirty="0">
                        <a:solidFill>
                          <a:schemeClr val="dk1"/>
                        </a:solidFill>
                        <a:latin typeface="Microsoft YaHei" panose="020B0503020204020204" pitchFamily="34" charset="-122"/>
                        <a:ea typeface="Microsoft YaHei" panose="020B0503020204020204" pitchFamily="34" charset="-122"/>
                        <a:cs typeface="+mn-cs"/>
                      </a:endParaRPr>
                    </a:p>
                    <a:p>
                      <a:pPr marL="0" algn="ctr" defTabSz="914400" rtl="0" eaLnBrk="1" latinLnBrk="0" hangingPunct="1"/>
                      <a:r>
                        <a:rPr lang="zh-TW" altLang="en-US" sz="2000" b="1" kern="1200" baseline="0" dirty="0">
                          <a:solidFill>
                            <a:schemeClr val="dk1"/>
                          </a:solidFill>
                          <a:latin typeface="Microsoft YaHei" panose="020B0503020204020204" pitchFamily="34" charset="-122"/>
                          <a:ea typeface="Microsoft YaHei" panose="020B0503020204020204" pitchFamily="34" charset="-122"/>
                          <a:cs typeface="+mn-cs"/>
                        </a:rPr>
                        <a:t>族群</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80000" indent="-180000" algn="l" defTabSz="914400" rtl="0" eaLnBrk="1" latinLnBrk="0" hangingPunct="1">
                        <a:buFontTx/>
                        <a:buChar char="-"/>
                      </a:pPr>
                      <a:endParaRPr lang="en-US" altLang="zh-TW"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latinLnBrk="0" hangingPunct="1"/>
                      <a:r>
                        <a:rPr lang="zh-TW" altLang="en-US" sz="2000" b="1" kern="1200" baseline="0" dirty="0">
                          <a:solidFill>
                            <a:schemeClr val="dk1"/>
                          </a:solidFill>
                          <a:latin typeface="Microsoft YaHei" panose="020B0503020204020204" pitchFamily="34" charset="-122"/>
                          <a:ea typeface="Microsoft YaHei" panose="020B0503020204020204" pitchFamily="34" charset="-122"/>
                          <a:cs typeface="+mn-cs"/>
                        </a:rPr>
                        <a:t>介入措施</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3">
                  <a:txBody>
                    <a:bodyPr/>
                    <a:lstStyle/>
                    <a:p>
                      <a:pPr marL="180000" indent="-180000" algn="l" defTabSz="914400" rtl="0" eaLnBrk="1" latinLnBrk="0" hangingPunct="1">
                        <a:buFontTx/>
                        <a:buChar char="-"/>
                      </a:pPr>
                      <a:endParaRPr lang="zh-TW" altLang="en-US" sz="2000" kern="1200" baseline="0" dirty="0">
                        <a:solidFill>
                          <a:schemeClr val="tx1"/>
                        </a:solidFill>
                        <a:latin typeface="Calibri" panose="020F0502020204030204" pitchFamily="34" charset="0"/>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486350360"/>
                  </a:ext>
                </a:extLst>
              </a:tr>
            </a:tbl>
          </a:graphicData>
        </a:graphic>
      </p:graphicFrame>
    </p:spTree>
    <p:extLst>
      <p:ext uri="{BB962C8B-B14F-4D97-AF65-F5344CB8AC3E}">
        <p14:creationId xmlns:p14="http://schemas.microsoft.com/office/powerpoint/2010/main" val="3390201172"/>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BB603E39-8EA5-DC41-E98B-E25E16DAD09F}"/>
              </a:ext>
            </a:extLst>
          </p:cNvPr>
          <p:cNvSpPr/>
          <p:nvPr/>
        </p:nvSpPr>
        <p:spPr>
          <a:xfrm>
            <a:off x="0" y="0"/>
            <a:ext cx="6817895"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6000" b="1" dirty="0">
                <a:solidFill>
                  <a:schemeClr val="bg1"/>
                </a:solidFill>
                <a:latin typeface="Calibri" panose="020F0502020204030204" pitchFamily="34" charset="0"/>
                <a:ea typeface="Microsoft YaHei" panose="020B0503020204020204" pitchFamily="34" charset="-122"/>
              </a:rPr>
              <a:t>文獻評讀</a:t>
            </a:r>
            <a:endParaRPr lang="en-US" altLang="zh-TW" sz="6000" b="1" dirty="0">
              <a:solidFill>
                <a:schemeClr val="bg1"/>
              </a:solidFill>
              <a:latin typeface="Calibri" panose="020F0502020204030204" pitchFamily="34" charset="0"/>
              <a:ea typeface="Microsoft YaHei" panose="020B0503020204020204" pitchFamily="34" charset="-122"/>
            </a:endParaRPr>
          </a:p>
          <a:p>
            <a:pPr algn="ctr"/>
            <a:r>
              <a:rPr lang="en-US" altLang="zh-TW" sz="7200" b="1" dirty="0">
                <a:solidFill>
                  <a:schemeClr val="bg1"/>
                </a:solidFill>
                <a:latin typeface="Calibri" panose="020F0502020204030204" pitchFamily="34" charset="0"/>
                <a:ea typeface="Microsoft YaHei" panose="020B0503020204020204" pitchFamily="34" charset="-122"/>
              </a:rPr>
              <a:t>Appraisal</a:t>
            </a:r>
            <a:endParaRPr lang="en-US" altLang="zh-TW" sz="6000" b="1" dirty="0">
              <a:solidFill>
                <a:schemeClr val="bg1"/>
              </a:solidFill>
              <a:latin typeface="Calibri" panose="020F0502020204030204" pitchFamily="34" charset="0"/>
              <a:ea typeface="Microsoft YaHei" panose="020B0503020204020204" pitchFamily="34" charset="-122"/>
            </a:endParaRPr>
          </a:p>
        </p:txBody>
      </p:sp>
      <p:sp>
        <p:nvSpPr>
          <p:cNvPr id="7" name="文字方塊 6">
            <a:extLst>
              <a:ext uri="{FF2B5EF4-FFF2-40B4-BE49-F238E27FC236}">
                <a16:creationId xmlns:a16="http://schemas.microsoft.com/office/drawing/2014/main" id="{A780D943-46F0-718C-119C-1E622C595CA8}"/>
              </a:ext>
            </a:extLst>
          </p:cNvPr>
          <p:cNvSpPr txBox="1"/>
          <p:nvPr/>
        </p:nvSpPr>
        <p:spPr>
          <a:xfrm>
            <a:off x="7230063" y="1244839"/>
            <a:ext cx="4519196" cy="4524315"/>
          </a:xfrm>
          <a:prstGeom prst="rect">
            <a:avLst/>
          </a:prstGeom>
          <a:noFill/>
        </p:spPr>
        <p:txBody>
          <a:bodyPr wrap="square" rtlCol="0">
            <a:spAutoFit/>
          </a:bodyPr>
          <a:lstStyle>
            <a:defPPr>
              <a:defRPr lang="zh-TW"/>
            </a:defPPr>
            <a:lvl1pPr>
              <a:defRPr sz="4800" b="1">
                <a:latin typeface="Microsoft YaHei" panose="020B0503020204020204" pitchFamily="34" charset="-122"/>
                <a:ea typeface="Microsoft YaHei" panose="020B0503020204020204" pitchFamily="34" charset="-122"/>
              </a:defRPr>
            </a:lvl1pPr>
          </a:lstStyle>
          <a:p>
            <a:pPr algn="ctr"/>
            <a:r>
              <a:rPr lang="zh-TW" altLang="en-US" sz="3600" dirty="0">
                <a:latin typeface="Calibri" panose="020F0502020204030204" pitchFamily="34" charset="0"/>
              </a:rPr>
              <a:t>使用適當評讀工具</a:t>
            </a:r>
            <a:endParaRPr lang="en-US" altLang="zh-TW" sz="3600" dirty="0">
              <a:latin typeface="Calibri" panose="020F0502020204030204" pitchFamily="34" charset="0"/>
            </a:endParaRPr>
          </a:p>
          <a:p>
            <a:pPr algn="ctr"/>
            <a:r>
              <a:rPr lang="en-US" altLang="zh-TW" sz="3600" dirty="0">
                <a:latin typeface="Calibri" panose="020F0502020204030204" pitchFamily="34" charset="0"/>
                <a:sym typeface="Wingdings 3" panose="05040102010807070707" pitchFamily="18" charset="2"/>
              </a:rPr>
              <a:t></a:t>
            </a:r>
            <a:endParaRPr lang="en-US" altLang="zh-TW" sz="3600" dirty="0">
              <a:latin typeface="Calibri" panose="020F0502020204030204" pitchFamily="34" charset="0"/>
            </a:endParaRPr>
          </a:p>
          <a:p>
            <a:pPr algn="ctr"/>
            <a:r>
              <a:rPr lang="zh-TW" altLang="en-US" sz="3600" dirty="0">
                <a:latin typeface="Calibri" panose="020F0502020204030204" pitchFamily="34" charset="0"/>
              </a:rPr>
              <a:t>評讀效度</a:t>
            </a:r>
            <a:endParaRPr lang="en-US" altLang="zh-TW" sz="3600" dirty="0">
              <a:latin typeface="Calibri" panose="020F0502020204030204" pitchFamily="34" charset="0"/>
            </a:endParaRPr>
          </a:p>
          <a:p>
            <a:pPr algn="ctr"/>
            <a:r>
              <a:rPr lang="en-US" altLang="zh-TW" sz="3600" dirty="0">
                <a:latin typeface="Calibri" panose="020F0502020204030204" pitchFamily="34" charset="0"/>
                <a:sym typeface="Wingdings 3" panose="05040102010807070707" pitchFamily="18" charset="2"/>
              </a:rPr>
              <a:t></a:t>
            </a:r>
            <a:endParaRPr lang="en-US" altLang="zh-TW" sz="3600" dirty="0">
              <a:latin typeface="Calibri" panose="020F0502020204030204" pitchFamily="34" charset="0"/>
            </a:endParaRPr>
          </a:p>
          <a:p>
            <a:pPr algn="ctr"/>
            <a:r>
              <a:rPr lang="zh-TW" altLang="en-US" sz="3600" dirty="0">
                <a:latin typeface="Calibri" panose="020F0502020204030204" pitchFamily="34" charset="0"/>
              </a:rPr>
              <a:t>評讀結果重要性</a:t>
            </a:r>
            <a:endParaRPr lang="en-US" altLang="zh-TW" sz="3600" dirty="0">
              <a:latin typeface="Calibri" panose="020F0502020204030204" pitchFamily="34" charset="0"/>
            </a:endParaRPr>
          </a:p>
          <a:p>
            <a:pPr algn="ctr"/>
            <a:r>
              <a:rPr lang="en-US" altLang="zh-TW" sz="3600" dirty="0">
                <a:latin typeface="Calibri" panose="020F0502020204030204" pitchFamily="34" charset="0"/>
                <a:sym typeface="Wingdings 3" panose="05040102010807070707" pitchFamily="18" charset="2"/>
              </a:rPr>
              <a:t></a:t>
            </a:r>
            <a:endParaRPr lang="en-US" altLang="zh-TW" sz="3600" dirty="0">
              <a:latin typeface="Calibri" panose="020F0502020204030204" pitchFamily="34" charset="0"/>
            </a:endParaRPr>
          </a:p>
          <a:p>
            <a:pPr algn="ctr"/>
            <a:r>
              <a:rPr lang="zh-TW" altLang="en-US" sz="3600" dirty="0">
                <a:latin typeface="Calibri" panose="020F0502020204030204" pitchFamily="34" charset="0"/>
              </a:rPr>
              <a:t>整合與評定</a:t>
            </a:r>
            <a:endParaRPr lang="en-US" altLang="zh-TW" sz="3600" dirty="0">
              <a:latin typeface="Calibri" panose="020F0502020204030204" pitchFamily="34" charset="0"/>
            </a:endParaRPr>
          </a:p>
          <a:p>
            <a:pPr algn="ctr"/>
            <a:r>
              <a:rPr lang="zh-TW" altLang="en-US" sz="3600" dirty="0">
                <a:latin typeface="Calibri" panose="020F0502020204030204" pitchFamily="34" charset="0"/>
              </a:rPr>
              <a:t>證據品質</a:t>
            </a:r>
            <a:endParaRPr lang="en-US" altLang="zh-TW" sz="3600" dirty="0">
              <a:latin typeface="Calibri" panose="020F0502020204030204" pitchFamily="34" charset="0"/>
            </a:endParaRPr>
          </a:p>
        </p:txBody>
      </p:sp>
    </p:spTree>
    <p:extLst>
      <p:ext uri="{BB962C8B-B14F-4D97-AF65-F5344CB8AC3E}">
        <p14:creationId xmlns:p14="http://schemas.microsoft.com/office/powerpoint/2010/main" val="3275475630"/>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712569F3-932A-BDEB-ECAB-BD89F2625DC1}"/>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評讀工具</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sp>
        <p:nvSpPr>
          <p:cNvPr id="5" name="矩形 4">
            <a:extLst>
              <a:ext uri="{FF2B5EF4-FFF2-40B4-BE49-F238E27FC236}">
                <a16:creationId xmlns:a16="http://schemas.microsoft.com/office/drawing/2014/main" id="{C138A8EB-469D-E81C-895C-2573177AABD4}"/>
              </a:ext>
            </a:extLst>
          </p:cNvPr>
          <p:cNvSpPr/>
          <p:nvPr/>
        </p:nvSpPr>
        <p:spPr>
          <a:xfrm>
            <a:off x="143574" y="1080335"/>
            <a:ext cx="8033474" cy="461665"/>
          </a:xfrm>
          <a:prstGeom prst="rect">
            <a:avLst/>
          </a:prstGeom>
        </p:spPr>
        <p:txBody>
          <a:bodyPr wrap="square">
            <a:spAutoFit/>
          </a:bodyPr>
          <a:lstStyle/>
          <a:p>
            <a:r>
              <a:rPr lang="zh-TW" altLang="en-US" sz="2400" b="1" dirty="0">
                <a:solidFill>
                  <a:srgbClr val="FFC000"/>
                </a:solidFill>
                <a:latin typeface="Calibri" panose="020F0502020204030204" pitchFamily="34" charset="0"/>
                <a:ea typeface="Microsoft YaHei" panose="020B0503020204020204" pitchFamily="34" charset="-122"/>
              </a:rPr>
              <a:t>* 請說明使用的評讀工具和選擇理由</a:t>
            </a:r>
            <a:endParaRPr lang="en-US" altLang="zh-TW" sz="2400" b="1" dirty="0">
              <a:solidFill>
                <a:srgbClr val="FFC000"/>
              </a:solidFill>
              <a:latin typeface="Calibri" panose="020F0502020204030204" pitchFamily="34" charset="0"/>
              <a:ea typeface="Microsoft YaHei" panose="020B0503020204020204" pitchFamily="34" charset="-122"/>
            </a:endParaRPr>
          </a:p>
        </p:txBody>
      </p:sp>
    </p:spTree>
    <p:extLst>
      <p:ext uri="{BB962C8B-B14F-4D97-AF65-F5344CB8AC3E}">
        <p14:creationId xmlns:p14="http://schemas.microsoft.com/office/powerpoint/2010/main" val="1062986484"/>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074457C5-78EB-83B4-2336-521EF417B6F0}"/>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r>
              <a:rPr lang="en-US" altLang="zh-TW" sz="3800" b="1" dirty="0">
                <a:solidFill>
                  <a:schemeClr val="bg1"/>
                </a:solidFill>
                <a:latin typeface="Microsoft YaHei" panose="020B0503020204020204" pitchFamily="34" charset="-122"/>
                <a:ea typeface="Microsoft YaHei" panose="020B0503020204020204" pitchFamily="34" charset="-122"/>
              </a:rPr>
              <a:t>Q1:</a:t>
            </a:r>
            <a:r>
              <a:rPr lang="zh-TW" altLang="en-US" sz="3800" b="1" dirty="0">
                <a:solidFill>
                  <a:schemeClr val="bg1"/>
                </a:solidFill>
                <a:latin typeface="Microsoft YaHei" panose="020B0503020204020204" pitchFamily="34" charset="-122"/>
                <a:ea typeface="Microsoft YaHei" panose="020B0503020204020204" pitchFamily="34" charset="-122"/>
              </a:rPr>
              <a:t> 是否問了一個清楚明確的問題？</a:t>
            </a:r>
            <a:endParaRPr lang="en-US" altLang="zh-TW" sz="3800" b="1" dirty="0">
              <a:solidFill>
                <a:schemeClr val="bg1"/>
              </a:solidFill>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33030156"/>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0A6C5DFC-669C-C76A-82F8-DBB1C3C5C1DE}"/>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r>
              <a:rPr lang="en-US" altLang="zh-TW" sz="3800" b="1" dirty="0">
                <a:solidFill>
                  <a:schemeClr val="bg1"/>
                </a:solidFill>
                <a:latin typeface="Microsoft YaHei" panose="020B0503020204020204" pitchFamily="34" charset="-122"/>
                <a:ea typeface="Microsoft YaHei" panose="020B0503020204020204" pitchFamily="34" charset="-122"/>
              </a:rPr>
              <a:t>Q2: </a:t>
            </a:r>
            <a:r>
              <a:rPr lang="zh-TW" altLang="en-US" sz="3800" b="1" dirty="0">
                <a:solidFill>
                  <a:schemeClr val="bg1"/>
                </a:solidFill>
                <a:latin typeface="Microsoft YaHei" panose="020B0503020204020204" pitchFamily="34" charset="-122"/>
                <a:ea typeface="Microsoft YaHei" panose="020B0503020204020204" pitchFamily="34" charset="-122"/>
              </a:rPr>
              <a:t>是否尋找適當的研究設計文獻？</a:t>
            </a:r>
            <a:endParaRPr lang="en-US" altLang="zh-TW" sz="3800" b="1" dirty="0">
              <a:solidFill>
                <a:schemeClr val="bg1"/>
              </a:solidFill>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3987879609"/>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0A6C5DFC-669C-C76A-82F8-DBB1C3C5C1DE}"/>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r>
              <a:rPr lang="en-US" altLang="zh-TW" sz="3800" b="1" dirty="0">
                <a:solidFill>
                  <a:schemeClr val="bg1"/>
                </a:solidFill>
                <a:latin typeface="Microsoft YaHei" panose="020B0503020204020204" pitchFamily="34" charset="-122"/>
                <a:ea typeface="Microsoft YaHei" panose="020B0503020204020204" pitchFamily="34" charset="-122"/>
              </a:rPr>
              <a:t>Q3: </a:t>
            </a:r>
            <a:r>
              <a:rPr lang="zh-TW" altLang="en-US" sz="3800" b="1" dirty="0">
                <a:solidFill>
                  <a:schemeClr val="bg1"/>
                </a:solidFill>
                <a:latin typeface="Microsoft YaHei" panose="020B0503020204020204" pitchFamily="34" charset="-122"/>
                <a:ea typeface="Microsoft YaHei" panose="020B0503020204020204" pitchFamily="34" charset="-122"/>
              </a:rPr>
              <a:t>是否所有重要且相關的研究都被納入？</a:t>
            </a:r>
            <a:endParaRPr lang="en-US" altLang="zh-TW" sz="3800" b="1" dirty="0">
              <a:solidFill>
                <a:schemeClr val="bg1"/>
              </a:solidFill>
              <a:latin typeface="Microsoft YaHei" panose="020B0503020204020204" pitchFamily="34" charset="-122"/>
              <a:ea typeface="Microsoft YaHei" panose="020B0503020204020204" pitchFamily="34" charset="-122"/>
            </a:endParaRPr>
          </a:p>
        </p:txBody>
      </p:sp>
      <p:sp>
        <p:nvSpPr>
          <p:cNvPr id="3" name="矩形 2">
            <a:extLst>
              <a:ext uri="{FF2B5EF4-FFF2-40B4-BE49-F238E27FC236}">
                <a16:creationId xmlns:a16="http://schemas.microsoft.com/office/drawing/2014/main" id="{C138A8EB-469D-E81C-895C-2573177AABD4}"/>
              </a:ext>
            </a:extLst>
          </p:cNvPr>
          <p:cNvSpPr/>
          <p:nvPr/>
        </p:nvSpPr>
        <p:spPr>
          <a:xfrm>
            <a:off x="143573" y="1080335"/>
            <a:ext cx="11752679" cy="3416320"/>
          </a:xfrm>
          <a:prstGeom prst="rect">
            <a:avLst/>
          </a:prstGeom>
        </p:spPr>
        <p:txBody>
          <a:bodyPr wrap="square">
            <a:spAutoFit/>
          </a:bodyPr>
          <a:lstStyle/>
          <a:p>
            <a:r>
              <a:rPr lang="zh-TW" altLang="en-US" sz="2400" b="1" dirty="0">
                <a:solidFill>
                  <a:srgbClr val="FFC000"/>
                </a:solidFill>
                <a:latin typeface="Calibri" panose="020F0502020204030204" pitchFamily="34" charset="0"/>
                <a:ea typeface="Microsoft YaHei" panose="020B0503020204020204" pitchFamily="34" charset="-122"/>
              </a:rPr>
              <a:t>* </a:t>
            </a:r>
            <a:r>
              <a:rPr lang="en-US" altLang="zh-TW" sz="2400" b="1" dirty="0">
                <a:solidFill>
                  <a:srgbClr val="FFC000"/>
                </a:solidFill>
                <a:latin typeface="Calibri" panose="020F0502020204030204" pitchFamily="34" charset="0"/>
                <a:ea typeface="Microsoft YaHei" panose="020B0503020204020204" pitchFamily="34" charset="-122"/>
              </a:rPr>
              <a:t>3-a</a:t>
            </a:r>
            <a:r>
              <a:rPr lang="zh-TW" altLang="en-US" sz="2400" b="1" dirty="0">
                <a:solidFill>
                  <a:srgbClr val="FFC000"/>
                </a:solidFill>
                <a:latin typeface="Calibri" panose="020F0502020204030204" pitchFamily="34" charset="0"/>
                <a:ea typeface="Microsoft YaHei" panose="020B0503020204020204" pitchFamily="34" charset="-122"/>
              </a:rPr>
              <a:t> 搜尋策略是否全面且清楚報告</a:t>
            </a:r>
            <a:r>
              <a:rPr lang="en-US" altLang="zh-TW" sz="2400" b="1" dirty="0">
                <a:solidFill>
                  <a:srgbClr val="FFC000"/>
                </a:solidFill>
                <a:latin typeface="Calibri" panose="020F0502020204030204" pitchFamily="34" charset="0"/>
                <a:ea typeface="Microsoft YaHei" panose="020B0503020204020204" pitchFamily="34" charset="-122"/>
              </a:rPr>
              <a:t>?</a:t>
            </a:r>
          </a:p>
          <a:p>
            <a:r>
              <a:rPr lang="zh-TW" altLang="en-US" sz="2400" b="1" dirty="0">
                <a:solidFill>
                  <a:srgbClr val="FFC000"/>
                </a:solidFill>
                <a:latin typeface="Calibri" panose="020F0502020204030204" pitchFamily="34" charset="0"/>
                <a:ea typeface="Microsoft YaHei" panose="020B0503020204020204" pitchFamily="34" charset="-122"/>
              </a:rPr>
              <a:t>          是否搜尋重要資料庫、相關領域資料庫、非英語語言研究、參考文獻、進行中未</a:t>
            </a:r>
            <a:endParaRPr lang="en-US" altLang="zh-TW" sz="2400" b="1" dirty="0">
              <a:solidFill>
                <a:srgbClr val="FFC000"/>
              </a:solidFill>
              <a:latin typeface="Calibri" panose="020F0502020204030204" pitchFamily="34" charset="0"/>
              <a:ea typeface="Microsoft YaHei" panose="020B0503020204020204" pitchFamily="34" charset="-122"/>
            </a:endParaRPr>
          </a:p>
          <a:p>
            <a:r>
              <a:rPr lang="zh-TW" altLang="en-US" sz="2400" b="1" dirty="0">
                <a:solidFill>
                  <a:srgbClr val="FFC000"/>
                </a:solidFill>
                <a:latin typeface="Calibri" panose="020F0502020204030204" pitchFamily="34" charset="0"/>
                <a:ea typeface="Microsoft YaHei" panose="020B0503020204020204" pitchFamily="34" charset="-122"/>
              </a:rPr>
              <a:t>          發表研究、與領域專家諮詢</a:t>
            </a:r>
            <a:r>
              <a:rPr lang="en-US" altLang="zh-TW" sz="2400" b="1" dirty="0">
                <a:solidFill>
                  <a:srgbClr val="FFC000"/>
                </a:solidFill>
                <a:latin typeface="Calibri" panose="020F0502020204030204" pitchFamily="34" charset="0"/>
                <a:ea typeface="Microsoft YaHei" panose="020B0503020204020204" pitchFamily="34" charset="-122"/>
              </a:rPr>
              <a:t>?</a:t>
            </a:r>
          </a:p>
          <a:p>
            <a:r>
              <a:rPr lang="en-US" altLang="zh-TW" sz="2400" b="1" dirty="0">
                <a:solidFill>
                  <a:srgbClr val="FFC000"/>
                </a:solidFill>
                <a:latin typeface="Calibri" panose="020F0502020204030204" pitchFamily="34" charset="0"/>
                <a:ea typeface="Microsoft YaHei" panose="020B0503020204020204" pitchFamily="34" charset="-122"/>
              </a:rPr>
              <a:t>* 3-b </a:t>
            </a:r>
            <a:r>
              <a:rPr lang="zh-TW" altLang="en-US" sz="2400" b="1" dirty="0">
                <a:solidFill>
                  <a:srgbClr val="FFC000"/>
                </a:solidFill>
                <a:latin typeface="Calibri" panose="020F0502020204030204" pitchFamily="34" charset="0"/>
                <a:ea typeface="Microsoft YaHei" panose="020B0503020204020204" pitchFamily="34" charset="-122"/>
              </a:rPr>
              <a:t>是否定義適當的篩選標準</a:t>
            </a:r>
            <a:r>
              <a:rPr lang="en-US" altLang="zh-TW" sz="2400" b="1" dirty="0">
                <a:solidFill>
                  <a:srgbClr val="FFC000"/>
                </a:solidFill>
                <a:latin typeface="Calibri" panose="020F0502020204030204" pitchFamily="34" charset="0"/>
                <a:ea typeface="Microsoft YaHei" panose="020B0503020204020204" pitchFamily="34" charset="-122"/>
              </a:rPr>
              <a:t>?</a:t>
            </a:r>
          </a:p>
          <a:p>
            <a:r>
              <a:rPr lang="zh-TW" altLang="en-US" sz="2400" b="1" dirty="0">
                <a:solidFill>
                  <a:srgbClr val="FFC000"/>
                </a:solidFill>
                <a:latin typeface="Calibri" panose="020F0502020204030204" pitchFamily="34" charset="0"/>
                <a:ea typeface="Microsoft YaHei" panose="020B0503020204020204" pitchFamily="34" charset="-122"/>
              </a:rPr>
              <a:t>          兩人獨立篩選，若有分歧由第三人決定</a:t>
            </a:r>
            <a:endParaRPr lang="en-US" altLang="zh-TW" sz="2400" b="1" dirty="0">
              <a:solidFill>
                <a:srgbClr val="FFC000"/>
              </a:solidFill>
              <a:latin typeface="Calibri" panose="020F0502020204030204" pitchFamily="34" charset="0"/>
              <a:ea typeface="Microsoft YaHei" panose="020B0503020204020204" pitchFamily="34" charset="-122"/>
            </a:endParaRPr>
          </a:p>
          <a:p>
            <a:r>
              <a:rPr lang="zh-TW" altLang="en-US" sz="2400" b="1" dirty="0">
                <a:solidFill>
                  <a:srgbClr val="FFC000"/>
                </a:solidFill>
                <a:latin typeface="Calibri" panose="020F0502020204030204" pitchFamily="34" charset="0"/>
                <a:ea typeface="Microsoft YaHei" panose="020B0503020204020204" pitchFamily="34" charset="-122"/>
              </a:rPr>
              <a:t>* </a:t>
            </a:r>
            <a:r>
              <a:rPr lang="en-US" altLang="zh-TW" sz="2400" b="1" dirty="0">
                <a:solidFill>
                  <a:srgbClr val="FFC000"/>
                </a:solidFill>
                <a:latin typeface="Calibri" panose="020F0502020204030204" pitchFamily="34" charset="0"/>
                <a:ea typeface="Microsoft YaHei" panose="020B0503020204020204" pitchFamily="34" charset="-122"/>
              </a:rPr>
              <a:t>3-c </a:t>
            </a:r>
            <a:r>
              <a:rPr lang="zh-TW" altLang="en-US" sz="2400" b="1" dirty="0">
                <a:solidFill>
                  <a:srgbClr val="FFC000"/>
                </a:solidFill>
                <a:latin typeface="Calibri" panose="020F0502020204030204" pitchFamily="34" charset="0"/>
                <a:ea typeface="Microsoft YaHei" panose="020B0503020204020204" pitchFamily="34" charset="-122"/>
              </a:rPr>
              <a:t>是否定義適當的納入</a:t>
            </a:r>
            <a:r>
              <a:rPr lang="en-US" altLang="zh-TW" sz="2400" b="1" dirty="0">
                <a:solidFill>
                  <a:srgbClr val="FFC000"/>
                </a:solidFill>
                <a:latin typeface="Calibri" panose="020F0502020204030204" pitchFamily="34" charset="0"/>
                <a:ea typeface="Microsoft YaHei" panose="020B0503020204020204" pitchFamily="34" charset="-122"/>
              </a:rPr>
              <a:t>/</a:t>
            </a:r>
            <a:r>
              <a:rPr lang="zh-TW" altLang="en-US" sz="2400" b="1" dirty="0">
                <a:solidFill>
                  <a:srgbClr val="FFC000"/>
                </a:solidFill>
                <a:latin typeface="Calibri" panose="020F0502020204030204" pitchFamily="34" charset="0"/>
                <a:ea typeface="Microsoft YaHei" panose="020B0503020204020204" pitchFamily="34" charset="-122"/>
              </a:rPr>
              <a:t>排除標準</a:t>
            </a:r>
            <a:r>
              <a:rPr lang="en-US" altLang="zh-TW" sz="2400" b="1" dirty="0">
                <a:solidFill>
                  <a:srgbClr val="FFC000"/>
                </a:solidFill>
                <a:latin typeface="Calibri" panose="020F0502020204030204" pitchFamily="34" charset="0"/>
                <a:ea typeface="Microsoft YaHei" panose="020B0503020204020204" pitchFamily="34" charset="-122"/>
              </a:rPr>
              <a:t>?</a:t>
            </a:r>
          </a:p>
          <a:p>
            <a:r>
              <a:rPr lang="zh-TW" altLang="en-US" sz="2400" b="1" dirty="0">
                <a:solidFill>
                  <a:srgbClr val="FFC000"/>
                </a:solidFill>
                <a:latin typeface="Calibri" panose="020F0502020204030204" pitchFamily="34" charset="0"/>
                <a:ea typeface="Microsoft YaHei" panose="020B0503020204020204" pitchFamily="34" charset="-122"/>
              </a:rPr>
              <a:t>          兩人獨立挑選，若有分歧由第三人決定、是否評估人員的一致性</a:t>
            </a:r>
            <a:r>
              <a:rPr lang="en-US" altLang="zh-TW" sz="2400" b="1" dirty="0">
                <a:solidFill>
                  <a:srgbClr val="FFC000"/>
                </a:solidFill>
                <a:latin typeface="Calibri" panose="020F0502020204030204" pitchFamily="34" charset="0"/>
                <a:ea typeface="Microsoft YaHei" panose="020B0503020204020204" pitchFamily="34" charset="-122"/>
              </a:rPr>
              <a:t>?</a:t>
            </a:r>
          </a:p>
          <a:p>
            <a:r>
              <a:rPr lang="zh-TW" altLang="en-US" sz="2400" b="1" dirty="0">
                <a:solidFill>
                  <a:srgbClr val="FFC000"/>
                </a:solidFill>
                <a:latin typeface="Calibri" panose="020F0502020204030204" pitchFamily="34" charset="0"/>
                <a:ea typeface="Microsoft YaHei" panose="020B0503020204020204" pitchFamily="34" charset="-122"/>
              </a:rPr>
              <a:t>* </a:t>
            </a:r>
            <a:r>
              <a:rPr lang="en-US" altLang="zh-TW" sz="2400" b="1" dirty="0">
                <a:solidFill>
                  <a:srgbClr val="FFC000"/>
                </a:solidFill>
                <a:latin typeface="Calibri" panose="020F0502020204030204" pitchFamily="34" charset="0"/>
                <a:ea typeface="Microsoft YaHei" panose="020B0503020204020204" pitchFamily="34" charset="-122"/>
              </a:rPr>
              <a:t>3-d </a:t>
            </a:r>
            <a:r>
              <a:rPr lang="zh-TW" altLang="en-US" sz="2400" b="1" dirty="0">
                <a:solidFill>
                  <a:srgbClr val="FFC000"/>
                </a:solidFill>
                <a:latin typeface="Calibri" panose="020F0502020204030204" pitchFamily="34" charset="0"/>
                <a:ea typeface="Microsoft YaHei" panose="020B0503020204020204" pitchFamily="34" charset="-122"/>
              </a:rPr>
              <a:t>是否呈現</a:t>
            </a:r>
            <a:r>
              <a:rPr lang="en-US" altLang="zh-TW" sz="2400" b="1" dirty="0">
                <a:solidFill>
                  <a:srgbClr val="FFC000"/>
                </a:solidFill>
                <a:latin typeface="Calibri" panose="020F0502020204030204" pitchFamily="34" charset="0"/>
                <a:ea typeface="Microsoft YaHei" panose="020B0503020204020204" pitchFamily="34" charset="-122"/>
              </a:rPr>
              <a:t>PRISMA</a:t>
            </a:r>
            <a:r>
              <a:rPr lang="zh-TW" altLang="en-US" sz="2400" b="1" dirty="0">
                <a:solidFill>
                  <a:srgbClr val="FFC000"/>
                </a:solidFill>
                <a:latin typeface="Calibri" panose="020F0502020204030204" pitchFamily="34" charset="0"/>
                <a:ea typeface="Microsoft YaHei" panose="020B0503020204020204" pitchFamily="34" charset="-122"/>
              </a:rPr>
              <a:t> </a:t>
            </a:r>
            <a:r>
              <a:rPr lang="en-US" altLang="zh-TW" sz="2400" b="1" dirty="0">
                <a:solidFill>
                  <a:srgbClr val="FFC000"/>
                </a:solidFill>
                <a:latin typeface="Calibri" panose="020F0502020204030204" pitchFamily="34" charset="0"/>
                <a:ea typeface="Microsoft YaHei" panose="020B0503020204020204" pitchFamily="34" charset="-122"/>
              </a:rPr>
              <a:t>flowchart?</a:t>
            </a:r>
          </a:p>
          <a:p>
            <a:r>
              <a:rPr lang="zh-TW" altLang="en-US" sz="2400" b="1" dirty="0">
                <a:solidFill>
                  <a:srgbClr val="FFC000"/>
                </a:solidFill>
                <a:latin typeface="Calibri" panose="020F0502020204030204" pitchFamily="34" charset="0"/>
                <a:ea typeface="Microsoft YaHei" panose="020B0503020204020204" pitchFamily="34" charset="-122"/>
              </a:rPr>
              <a:t>          架構內容正確完整，且包含研究數量</a:t>
            </a:r>
            <a:endParaRPr lang="en-US" altLang="zh-TW" sz="2400" b="1" dirty="0">
              <a:solidFill>
                <a:srgbClr val="FFC000"/>
              </a:solidFill>
              <a:latin typeface="Calibri" panose="020F0502020204030204" pitchFamily="34" charset="0"/>
              <a:ea typeface="Microsoft YaHei" panose="020B0503020204020204" pitchFamily="34" charset="-122"/>
            </a:endParaRPr>
          </a:p>
        </p:txBody>
      </p:sp>
    </p:spTree>
    <p:extLst>
      <p:ext uri="{BB962C8B-B14F-4D97-AF65-F5344CB8AC3E}">
        <p14:creationId xmlns:p14="http://schemas.microsoft.com/office/powerpoint/2010/main" val="4238484402"/>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0A6C5DFC-669C-C76A-82F8-DBB1C3C5C1DE}"/>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r>
              <a:rPr lang="en-US" altLang="zh-TW" sz="3800" b="1" dirty="0">
                <a:solidFill>
                  <a:schemeClr val="bg1"/>
                </a:solidFill>
                <a:latin typeface="Microsoft YaHei" panose="020B0503020204020204" pitchFamily="34" charset="-122"/>
                <a:ea typeface="Microsoft YaHei" panose="020B0503020204020204" pitchFamily="34" charset="-122"/>
              </a:rPr>
              <a:t>Q4: </a:t>
            </a:r>
            <a:r>
              <a:rPr lang="zh-TW" altLang="en-US" sz="3800" b="1" dirty="0">
                <a:solidFill>
                  <a:schemeClr val="bg1"/>
                </a:solidFill>
                <a:latin typeface="Microsoft YaHei" panose="020B0503020204020204" pitchFamily="34" charset="-122"/>
                <a:ea typeface="Microsoft YaHei" panose="020B0503020204020204" pitchFamily="34" charset="-122"/>
              </a:rPr>
              <a:t>是否評估納入研究的效度或方法學嚴謹性？</a:t>
            </a:r>
            <a:endParaRPr lang="en-US" altLang="zh-TW" sz="3800" b="1" dirty="0">
              <a:solidFill>
                <a:schemeClr val="bg1"/>
              </a:solidFill>
              <a:latin typeface="Microsoft YaHei" panose="020B0503020204020204" pitchFamily="34" charset="-122"/>
              <a:ea typeface="Microsoft YaHei" panose="020B0503020204020204" pitchFamily="34" charset="-122"/>
            </a:endParaRPr>
          </a:p>
        </p:txBody>
      </p:sp>
      <p:sp>
        <p:nvSpPr>
          <p:cNvPr id="3" name="矩形 2">
            <a:extLst>
              <a:ext uri="{FF2B5EF4-FFF2-40B4-BE49-F238E27FC236}">
                <a16:creationId xmlns:a16="http://schemas.microsoft.com/office/drawing/2014/main" id="{C138A8EB-469D-E81C-895C-2573177AABD4}"/>
              </a:ext>
            </a:extLst>
          </p:cNvPr>
          <p:cNvSpPr/>
          <p:nvPr/>
        </p:nvSpPr>
        <p:spPr>
          <a:xfrm>
            <a:off x="143573" y="1080335"/>
            <a:ext cx="11752679" cy="461665"/>
          </a:xfrm>
          <a:prstGeom prst="rect">
            <a:avLst/>
          </a:prstGeom>
        </p:spPr>
        <p:txBody>
          <a:bodyPr wrap="square">
            <a:spAutoFit/>
          </a:bodyPr>
          <a:lstStyle/>
          <a:p>
            <a:r>
              <a:rPr lang="zh-TW" altLang="en-US" sz="2400" b="1" dirty="0">
                <a:solidFill>
                  <a:srgbClr val="FFC000"/>
                </a:solidFill>
                <a:latin typeface="Calibri" panose="020F0502020204030204" pitchFamily="34" charset="0"/>
                <a:ea typeface="Microsoft YaHei" panose="020B0503020204020204" pitchFamily="34" charset="-122"/>
              </a:rPr>
              <a:t>* 使用經驗證且適合的評讀工具，並呈現與解釋評讀結果</a:t>
            </a:r>
            <a:endParaRPr lang="en-US" altLang="zh-TW" sz="2400" b="1" dirty="0">
              <a:solidFill>
                <a:srgbClr val="FFC000"/>
              </a:solidFill>
              <a:latin typeface="Calibri" panose="020F0502020204030204" pitchFamily="34" charset="0"/>
              <a:ea typeface="Microsoft YaHei" panose="020B0503020204020204" pitchFamily="34" charset="-122"/>
            </a:endParaRPr>
          </a:p>
        </p:txBody>
      </p:sp>
    </p:spTree>
    <p:extLst>
      <p:ext uri="{BB962C8B-B14F-4D97-AF65-F5344CB8AC3E}">
        <p14:creationId xmlns:p14="http://schemas.microsoft.com/office/powerpoint/2010/main" val="3322148464"/>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0A6C5DFC-669C-C76A-82F8-DBB1C3C5C1DE}"/>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r>
              <a:rPr lang="en-US" altLang="zh-TW" sz="3800" b="1" dirty="0">
                <a:solidFill>
                  <a:schemeClr val="bg1"/>
                </a:solidFill>
                <a:latin typeface="Microsoft YaHei" panose="020B0503020204020204" pitchFamily="34" charset="-122"/>
                <a:ea typeface="Microsoft YaHei" panose="020B0503020204020204" pitchFamily="34" charset="-122"/>
              </a:rPr>
              <a:t>Q5: </a:t>
            </a:r>
            <a:r>
              <a:rPr lang="zh-TW" altLang="en-US" sz="3800" b="1" dirty="0">
                <a:solidFill>
                  <a:schemeClr val="bg1"/>
                </a:solidFill>
                <a:latin typeface="Microsoft YaHei" panose="020B0503020204020204" pitchFamily="34" charset="-122"/>
                <a:ea typeface="Microsoft YaHei" panose="020B0503020204020204" pitchFamily="34" charset="-122"/>
              </a:rPr>
              <a:t>是否適當且透明的提取與呈現研究數據？</a:t>
            </a:r>
            <a:endParaRPr lang="en-US" altLang="zh-TW" sz="3800" b="1" dirty="0">
              <a:solidFill>
                <a:schemeClr val="bg1"/>
              </a:solidFill>
              <a:latin typeface="Microsoft YaHei" panose="020B0503020204020204" pitchFamily="34" charset="-122"/>
              <a:ea typeface="Microsoft YaHei" panose="020B0503020204020204" pitchFamily="34" charset="-122"/>
            </a:endParaRPr>
          </a:p>
        </p:txBody>
      </p:sp>
      <p:sp>
        <p:nvSpPr>
          <p:cNvPr id="3" name="矩形 2">
            <a:extLst>
              <a:ext uri="{FF2B5EF4-FFF2-40B4-BE49-F238E27FC236}">
                <a16:creationId xmlns:a16="http://schemas.microsoft.com/office/drawing/2014/main" id="{C138A8EB-469D-E81C-895C-2573177AABD4}"/>
              </a:ext>
            </a:extLst>
          </p:cNvPr>
          <p:cNvSpPr/>
          <p:nvPr/>
        </p:nvSpPr>
        <p:spPr>
          <a:xfrm>
            <a:off x="143573" y="1080335"/>
            <a:ext cx="11752679" cy="1938992"/>
          </a:xfrm>
          <a:prstGeom prst="rect">
            <a:avLst/>
          </a:prstGeom>
        </p:spPr>
        <p:txBody>
          <a:bodyPr wrap="square">
            <a:spAutoFit/>
          </a:bodyPr>
          <a:lstStyle/>
          <a:p>
            <a:r>
              <a:rPr lang="zh-TW" altLang="en-US" sz="2400" b="1" dirty="0">
                <a:solidFill>
                  <a:srgbClr val="FFC000"/>
                </a:solidFill>
                <a:latin typeface="Calibri" panose="020F0502020204030204" pitchFamily="34" charset="0"/>
                <a:ea typeface="Microsoft YaHei" panose="020B0503020204020204" pitchFamily="34" charset="-122"/>
              </a:rPr>
              <a:t>* </a:t>
            </a:r>
            <a:r>
              <a:rPr lang="en-US" altLang="zh-TW" sz="2400" b="1" dirty="0">
                <a:solidFill>
                  <a:srgbClr val="FFC000"/>
                </a:solidFill>
                <a:latin typeface="Calibri" panose="020F0502020204030204" pitchFamily="34" charset="0"/>
                <a:ea typeface="Microsoft YaHei" panose="020B0503020204020204" pitchFamily="34" charset="-122"/>
              </a:rPr>
              <a:t>5-a</a:t>
            </a:r>
            <a:r>
              <a:rPr lang="zh-TW" altLang="en-US" sz="2400" b="1" dirty="0">
                <a:solidFill>
                  <a:srgbClr val="FFC000"/>
                </a:solidFill>
                <a:latin typeface="Calibri" panose="020F0502020204030204" pitchFamily="34" charset="0"/>
                <a:ea typeface="Microsoft YaHei" panose="020B0503020204020204" pitchFamily="34" charset="-122"/>
              </a:rPr>
              <a:t> 數據提取：</a:t>
            </a:r>
            <a:endParaRPr lang="en-US" altLang="zh-TW" sz="2400" b="1" dirty="0">
              <a:solidFill>
                <a:srgbClr val="FFC000"/>
              </a:solidFill>
              <a:latin typeface="Calibri" panose="020F0502020204030204" pitchFamily="34" charset="0"/>
              <a:ea typeface="Microsoft YaHei" panose="020B0503020204020204" pitchFamily="34" charset="-122"/>
            </a:endParaRPr>
          </a:p>
          <a:p>
            <a:r>
              <a:rPr lang="zh-TW" altLang="en-US" sz="2400" b="1" dirty="0">
                <a:solidFill>
                  <a:srgbClr val="FFC000"/>
                </a:solidFill>
                <a:latin typeface="Calibri" panose="020F0502020204030204" pitchFamily="34" charset="0"/>
                <a:ea typeface="Microsoft YaHei" panose="020B0503020204020204" pitchFamily="34" charset="-122"/>
              </a:rPr>
              <a:t>          確保提取數據過程的完整性與準確性，使用預先制定表格或工具記錄提取數據</a:t>
            </a:r>
            <a:endParaRPr lang="en-US" altLang="zh-TW" sz="2400" b="1" dirty="0">
              <a:solidFill>
                <a:srgbClr val="FFC000"/>
              </a:solidFill>
              <a:latin typeface="Calibri" panose="020F0502020204030204" pitchFamily="34" charset="0"/>
              <a:ea typeface="Microsoft YaHei" panose="020B0503020204020204" pitchFamily="34" charset="-122"/>
            </a:endParaRPr>
          </a:p>
          <a:p>
            <a:r>
              <a:rPr lang="zh-TW" altLang="en-US" sz="2400" b="1" dirty="0">
                <a:solidFill>
                  <a:srgbClr val="FFC000"/>
                </a:solidFill>
                <a:latin typeface="Calibri" panose="020F0502020204030204" pitchFamily="34" charset="0"/>
                <a:ea typeface="Microsoft YaHei" panose="020B0503020204020204" pitchFamily="34" charset="-122"/>
              </a:rPr>
              <a:t>* </a:t>
            </a:r>
            <a:r>
              <a:rPr lang="en-US" altLang="zh-TW" sz="2400" b="1" dirty="0">
                <a:solidFill>
                  <a:srgbClr val="FFC000"/>
                </a:solidFill>
                <a:latin typeface="Calibri" panose="020F0502020204030204" pitchFamily="34" charset="0"/>
                <a:ea typeface="Microsoft YaHei" panose="020B0503020204020204" pitchFamily="34" charset="-122"/>
              </a:rPr>
              <a:t>5-b</a:t>
            </a:r>
            <a:r>
              <a:rPr lang="zh-TW" altLang="en-US" sz="2400" b="1" dirty="0">
                <a:solidFill>
                  <a:srgbClr val="FFC000"/>
                </a:solidFill>
                <a:latin typeface="Calibri" panose="020F0502020204030204" pitchFamily="34" charset="0"/>
                <a:ea typeface="Microsoft YaHei" panose="020B0503020204020204" pitchFamily="34" charset="-122"/>
              </a:rPr>
              <a:t> 數據呈現：</a:t>
            </a:r>
            <a:endParaRPr lang="en-US" altLang="zh-TW" sz="2400" b="1" dirty="0">
              <a:solidFill>
                <a:srgbClr val="FFC000"/>
              </a:solidFill>
              <a:latin typeface="Calibri" panose="020F0502020204030204" pitchFamily="34" charset="0"/>
              <a:ea typeface="Microsoft YaHei" panose="020B0503020204020204" pitchFamily="34" charset="-122"/>
            </a:endParaRPr>
          </a:p>
          <a:p>
            <a:r>
              <a:rPr lang="zh-TW" altLang="en-US" sz="2400" b="1" dirty="0">
                <a:solidFill>
                  <a:srgbClr val="FFC000"/>
                </a:solidFill>
                <a:latin typeface="Calibri" panose="020F0502020204030204" pitchFamily="34" charset="0"/>
                <a:ea typeface="Microsoft YaHei" panose="020B0503020204020204" pitchFamily="34" charset="-122"/>
              </a:rPr>
              <a:t>          是否呈現納入研究的關鍵特徵 </a:t>
            </a:r>
            <a:r>
              <a:rPr lang="en-US" altLang="zh-TW" sz="2400" b="1" dirty="0">
                <a:solidFill>
                  <a:srgbClr val="FFC000"/>
                </a:solidFill>
                <a:latin typeface="Calibri" panose="020F0502020204030204" pitchFamily="34" charset="0"/>
                <a:ea typeface="Microsoft YaHei" panose="020B0503020204020204" pitchFamily="34" charset="-122"/>
              </a:rPr>
              <a:t>(</a:t>
            </a:r>
            <a:r>
              <a:rPr lang="zh-TW" altLang="en-US" sz="2400" b="1" dirty="0">
                <a:solidFill>
                  <a:srgbClr val="FFC000"/>
                </a:solidFill>
                <a:latin typeface="Calibri" panose="020F0502020204030204" pitchFamily="34" charset="0"/>
                <a:ea typeface="Microsoft YaHei" panose="020B0503020204020204" pitchFamily="34" charset="-122"/>
              </a:rPr>
              <a:t>研究特性表</a:t>
            </a:r>
            <a:r>
              <a:rPr lang="en-US" altLang="zh-TW" sz="2400" b="1" dirty="0">
                <a:solidFill>
                  <a:srgbClr val="FFC000"/>
                </a:solidFill>
                <a:latin typeface="Calibri" panose="020F0502020204030204" pitchFamily="34" charset="0"/>
                <a:ea typeface="Microsoft YaHei" panose="020B0503020204020204" pitchFamily="34" charset="-122"/>
              </a:rPr>
              <a:t>)?</a:t>
            </a:r>
          </a:p>
          <a:p>
            <a:r>
              <a:rPr lang="zh-TW" altLang="en-US" sz="2400" b="1" dirty="0">
                <a:solidFill>
                  <a:srgbClr val="FFC000"/>
                </a:solidFill>
                <a:latin typeface="Calibri" panose="020F0502020204030204" pitchFamily="34" charset="0"/>
                <a:ea typeface="Microsoft YaHei" panose="020B0503020204020204" pitchFamily="34" charset="-122"/>
              </a:rPr>
              <a:t>          是否使用森林圖或結合表格呈現納入研究的結果 </a:t>
            </a:r>
            <a:r>
              <a:rPr lang="en-US" altLang="zh-TW" sz="2400" b="1" dirty="0">
                <a:solidFill>
                  <a:srgbClr val="FFC000"/>
                </a:solidFill>
                <a:latin typeface="Calibri" panose="020F0502020204030204" pitchFamily="34" charset="0"/>
                <a:ea typeface="Microsoft YaHei" panose="020B0503020204020204" pitchFamily="34" charset="-122"/>
              </a:rPr>
              <a:t>(</a:t>
            </a:r>
            <a:r>
              <a:rPr lang="zh-TW" altLang="en-US" sz="2400" b="1" dirty="0">
                <a:solidFill>
                  <a:srgbClr val="FFC000"/>
                </a:solidFill>
                <a:latin typeface="Calibri" panose="020F0502020204030204" pitchFamily="34" charset="0"/>
                <a:ea typeface="Microsoft YaHei" panose="020B0503020204020204" pitchFamily="34" charset="-122"/>
              </a:rPr>
              <a:t>效果值、信賴區間、</a:t>
            </a:r>
            <a:r>
              <a:rPr lang="en-US" altLang="zh-TW" sz="2400" b="1" dirty="0">
                <a:solidFill>
                  <a:srgbClr val="FFC000"/>
                </a:solidFill>
                <a:latin typeface="Calibri" panose="020F0502020204030204" pitchFamily="34" charset="0"/>
                <a:ea typeface="Microsoft YaHei" panose="020B0503020204020204" pitchFamily="34" charset="-122"/>
              </a:rPr>
              <a:t>p</a:t>
            </a:r>
            <a:r>
              <a:rPr lang="zh-TW" altLang="en-US" sz="2400" b="1" dirty="0">
                <a:solidFill>
                  <a:srgbClr val="FFC000"/>
                </a:solidFill>
                <a:latin typeface="Calibri" panose="020F0502020204030204" pitchFamily="34" charset="0"/>
                <a:ea typeface="Microsoft YaHei" panose="020B0503020204020204" pitchFamily="34" charset="-122"/>
              </a:rPr>
              <a:t>值</a:t>
            </a:r>
            <a:r>
              <a:rPr lang="en-US" altLang="zh-TW" sz="2400" b="1" dirty="0">
                <a:solidFill>
                  <a:srgbClr val="FFC000"/>
                </a:solidFill>
                <a:latin typeface="Calibri" panose="020F0502020204030204" pitchFamily="34" charset="0"/>
                <a:ea typeface="Microsoft YaHei" panose="020B0503020204020204" pitchFamily="34" charset="-122"/>
              </a:rPr>
              <a:t>)?</a:t>
            </a:r>
          </a:p>
        </p:txBody>
      </p:sp>
    </p:spTree>
    <p:extLst>
      <p:ext uri="{BB962C8B-B14F-4D97-AF65-F5344CB8AC3E}">
        <p14:creationId xmlns:p14="http://schemas.microsoft.com/office/powerpoint/2010/main" val="2917770194"/>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1541D5BD-565F-0CAF-E01A-FC19FF440B6A}"/>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r>
              <a:rPr lang="en-US" altLang="zh-TW" sz="3800" b="1" dirty="0">
                <a:solidFill>
                  <a:schemeClr val="bg1"/>
                </a:solidFill>
                <a:latin typeface="Microsoft YaHei" panose="020B0503020204020204" pitchFamily="34" charset="-122"/>
                <a:ea typeface="Microsoft YaHei" panose="020B0503020204020204" pitchFamily="34" charset="-122"/>
              </a:rPr>
              <a:t>Q6:</a:t>
            </a:r>
            <a:r>
              <a:rPr lang="zh-TW" altLang="en-US" sz="3800" b="1" dirty="0">
                <a:solidFill>
                  <a:schemeClr val="bg1"/>
                </a:solidFill>
                <a:latin typeface="Microsoft YaHei" panose="020B0503020204020204" pitchFamily="34" charset="-122"/>
                <a:ea typeface="Microsoft YaHei" panose="020B0503020204020204" pitchFamily="34" charset="-122"/>
              </a:rPr>
              <a:t> 是否適當分析合併結果？</a:t>
            </a:r>
            <a:endParaRPr lang="en-US" altLang="zh-TW" sz="3800" b="1" dirty="0">
              <a:solidFill>
                <a:schemeClr val="bg1"/>
              </a:solidFill>
              <a:latin typeface="Microsoft YaHei" panose="020B0503020204020204" pitchFamily="34" charset="-122"/>
              <a:ea typeface="Microsoft YaHei" panose="020B0503020204020204" pitchFamily="34" charset="-122"/>
            </a:endParaRPr>
          </a:p>
        </p:txBody>
      </p:sp>
      <p:sp>
        <p:nvSpPr>
          <p:cNvPr id="7" name="矩形 6">
            <a:extLst>
              <a:ext uri="{FF2B5EF4-FFF2-40B4-BE49-F238E27FC236}">
                <a16:creationId xmlns:a16="http://schemas.microsoft.com/office/drawing/2014/main" id="{C138A8EB-469D-E81C-895C-2573177AABD4}"/>
              </a:ext>
            </a:extLst>
          </p:cNvPr>
          <p:cNvSpPr/>
          <p:nvPr/>
        </p:nvSpPr>
        <p:spPr>
          <a:xfrm>
            <a:off x="143573" y="1080335"/>
            <a:ext cx="11752679" cy="1200329"/>
          </a:xfrm>
          <a:prstGeom prst="rect">
            <a:avLst/>
          </a:prstGeom>
        </p:spPr>
        <p:txBody>
          <a:bodyPr wrap="square">
            <a:spAutoFit/>
          </a:bodyPr>
          <a:lstStyle/>
          <a:p>
            <a:r>
              <a:rPr lang="zh-TW" altLang="en-US" sz="2400" b="1" dirty="0">
                <a:solidFill>
                  <a:srgbClr val="FFC000"/>
                </a:solidFill>
                <a:latin typeface="Calibri" panose="020F0502020204030204" pitchFamily="34" charset="0"/>
                <a:ea typeface="Microsoft YaHei" panose="020B0503020204020204" pitchFamily="34" charset="-122"/>
              </a:rPr>
              <a:t>* 是否有進行檢定力 </a:t>
            </a:r>
            <a:r>
              <a:rPr lang="en-US" altLang="zh-TW" sz="2400" b="1" dirty="0">
                <a:solidFill>
                  <a:srgbClr val="FFC000"/>
                </a:solidFill>
                <a:latin typeface="Calibri" panose="020F0502020204030204" pitchFamily="34" charset="0"/>
                <a:ea typeface="Microsoft YaHei" panose="020B0503020204020204" pitchFamily="34" charset="-122"/>
              </a:rPr>
              <a:t>(Power)</a:t>
            </a:r>
            <a:r>
              <a:rPr lang="zh-TW" altLang="en-US" sz="2400" b="1" dirty="0">
                <a:solidFill>
                  <a:srgbClr val="FFC000"/>
                </a:solidFill>
                <a:latin typeface="Calibri" panose="020F0502020204030204" pitchFamily="34" charset="0"/>
                <a:ea typeface="Microsoft YaHei" panose="020B0503020204020204" pitchFamily="34" charset="-122"/>
              </a:rPr>
              <a:t> 計算</a:t>
            </a:r>
            <a:r>
              <a:rPr lang="en-US" altLang="zh-TW" sz="2400" b="1" dirty="0">
                <a:solidFill>
                  <a:srgbClr val="FFC000"/>
                </a:solidFill>
                <a:latin typeface="Calibri" panose="020F0502020204030204" pitchFamily="34" charset="0"/>
                <a:ea typeface="Microsoft YaHei" panose="020B0503020204020204" pitchFamily="34" charset="-122"/>
              </a:rPr>
              <a:t>?</a:t>
            </a:r>
            <a:r>
              <a:rPr lang="zh-TW" altLang="en-US" sz="2400" b="1" dirty="0">
                <a:solidFill>
                  <a:srgbClr val="FFC000"/>
                </a:solidFill>
                <a:latin typeface="Calibri" panose="020F0502020204030204" pitchFamily="34" charset="0"/>
                <a:ea typeface="Microsoft YaHei" panose="020B0503020204020204" pitchFamily="34" charset="-122"/>
              </a:rPr>
              <a:t> 使用適當的統合分析模型</a:t>
            </a:r>
            <a:r>
              <a:rPr lang="en-US" altLang="zh-TW" sz="2400" b="1" dirty="0">
                <a:solidFill>
                  <a:srgbClr val="FFC000"/>
                </a:solidFill>
                <a:latin typeface="Calibri" panose="020F0502020204030204" pitchFamily="34" charset="0"/>
                <a:ea typeface="Microsoft YaHei" panose="020B0503020204020204" pitchFamily="34" charset="-122"/>
              </a:rPr>
              <a:t>?</a:t>
            </a:r>
            <a:r>
              <a:rPr lang="zh-TW" altLang="en-US" sz="2400" b="1" dirty="0">
                <a:solidFill>
                  <a:srgbClr val="FFC000"/>
                </a:solidFill>
                <a:latin typeface="Calibri" panose="020F0502020204030204" pitchFamily="34" charset="0"/>
                <a:ea typeface="Microsoft YaHei" panose="020B0503020204020204" pitchFamily="34" charset="-122"/>
              </a:rPr>
              <a:t> 評估統計異質性 </a:t>
            </a:r>
            <a:r>
              <a:rPr lang="en-US" altLang="zh-TW" sz="2400" b="1" dirty="0">
                <a:solidFill>
                  <a:srgbClr val="FFC000"/>
                </a:solidFill>
                <a:latin typeface="Calibri" panose="020F0502020204030204" pitchFamily="34" charset="0"/>
                <a:ea typeface="Microsoft YaHei" panose="020B0503020204020204" pitchFamily="34" charset="-122"/>
              </a:rPr>
              <a:t>(I</a:t>
            </a:r>
            <a:r>
              <a:rPr lang="en-US" altLang="zh-TW" sz="2400" b="1" baseline="30000" dirty="0">
                <a:solidFill>
                  <a:srgbClr val="FFC000"/>
                </a:solidFill>
                <a:latin typeface="Calibri" panose="020F0502020204030204" pitchFamily="34" charset="0"/>
                <a:ea typeface="Microsoft YaHei" panose="020B0503020204020204" pitchFamily="34" charset="-122"/>
              </a:rPr>
              <a:t>2</a:t>
            </a:r>
            <a:r>
              <a:rPr lang="en-US" altLang="zh-TW" sz="2400" b="1" dirty="0">
                <a:solidFill>
                  <a:srgbClr val="FFC000"/>
                </a:solidFill>
                <a:latin typeface="Calibri" panose="020F0502020204030204" pitchFamily="34" charset="0"/>
                <a:ea typeface="Microsoft YaHei" panose="020B0503020204020204" pitchFamily="34" charset="-122"/>
              </a:rPr>
              <a:t>)?</a:t>
            </a:r>
          </a:p>
          <a:p>
            <a:r>
              <a:rPr lang="zh-TW" altLang="en-US" sz="2400" b="1" dirty="0">
                <a:solidFill>
                  <a:srgbClr val="FFC000"/>
                </a:solidFill>
                <a:latin typeface="Calibri" panose="020F0502020204030204" pitchFamily="34" charset="0"/>
                <a:ea typeface="Microsoft YaHei" panose="020B0503020204020204" pitchFamily="34" charset="-122"/>
              </a:rPr>
              <a:t>   是否提供效果估計的信賴區間與</a:t>
            </a:r>
            <a:r>
              <a:rPr lang="en-US" altLang="zh-TW" sz="2400" b="1" dirty="0">
                <a:solidFill>
                  <a:srgbClr val="FFC000"/>
                </a:solidFill>
                <a:latin typeface="Calibri" panose="020F0502020204030204" pitchFamily="34" charset="0"/>
                <a:ea typeface="Microsoft YaHei" panose="020B0503020204020204" pitchFamily="34" charset="-122"/>
              </a:rPr>
              <a:t>p</a:t>
            </a:r>
            <a:r>
              <a:rPr lang="zh-TW" altLang="en-US" sz="2400" b="1" dirty="0">
                <a:solidFill>
                  <a:srgbClr val="FFC000"/>
                </a:solidFill>
                <a:latin typeface="Calibri" panose="020F0502020204030204" pitchFamily="34" charset="0"/>
                <a:ea typeface="Microsoft YaHei" panose="020B0503020204020204" pitchFamily="34" charset="-122"/>
              </a:rPr>
              <a:t>值</a:t>
            </a:r>
            <a:r>
              <a:rPr lang="en-US" altLang="zh-TW" sz="2400" b="1" dirty="0">
                <a:solidFill>
                  <a:srgbClr val="FFC000"/>
                </a:solidFill>
                <a:latin typeface="Calibri" panose="020F0502020204030204" pitchFamily="34" charset="0"/>
                <a:ea typeface="Microsoft YaHei" panose="020B0503020204020204" pitchFamily="34" charset="-122"/>
              </a:rPr>
              <a:t>?</a:t>
            </a:r>
          </a:p>
          <a:p>
            <a:r>
              <a:rPr lang="zh-TW" altLang="en-US" sz="2400" b="1" dirty="0">
                <a:solidFill>
                  <a:srgbClr val="FFC000"/>
                </a:solidFill>
                <a:latin typeface="Calibri" panose="020F0502020204030204" pitchFamily="34" charset="0"/>
                <a:ea typeface="Microsoft YaHei" panose="020B0503020204020204" pitchFamily="34" charset="-122"/>
              </a:rPr>
              <a:t>   是否評估發表偏差的可能性 </a:t>
            </a:r>
            <a:r>
              <a:rPr lang="en-US" altLang="zh-TW" sz="2400" b="1" dirty="0">
                <a:solidFill>
                  <a:srgbClr val="FFC000"/>
                </a:solidFill>
                <a:latin typeface="Calibri" panose="020F0502020204030204" pitchFamily="34" charset="0"/>
                <a:ea typeface="Microsoft YaHei" panose="020B0503020204020204" pitchFamily="34" charset="-122"/>
              </a:rPr>
              <a:t>(</a:t>
            </a:r>
            <a:r>
              <a:rPr lang="zh-TW" altLang="en-US" sz="2400" b="1" dirty="0">
                <a:solidFill>
                  <a:srgbClr val="FFC000"/>
                </a:solidFill>
                <a:latin typeface="Calibri" panose="020F0502020204030204" pitchFamily="34" charset="0"/>
                <a:ea typeface="Microsoft YaHei" panose="020B0503020204020204" pitchFamily="34" charset="-122"/>
              </a:rPr>
              <a:t>漏斗圖</a:t>
            </a:r>
            <a:r>
              <a:rPr lang="en-US" altLang="zh-TW" sz="2400" b="1" dirty="0">
                <a:solidFill>
                  <a:srgbClr val="FFC000"/>
                </a:solidFill>
                <a:latin typeface="Calibri" panose="020F0502020204030204" pitchFamily="34" charset="0"/>
                <a:ea typeface="Microsoft YaHei" panose="020B0503020204020204" pitchFamily="34" charset="-122"/>
              </a:rPr>
              <a:t>)?</a:t>
            </a:r>
          </a:p>
        </p:txBody>
      </p:sp>
    </p:spTree>
    <p:extLst>
      <p:ext uri="{BB962C8B-B14F-4D97-AF65-F5344CB8AC3E}">
        <p14:creationId xmlns:p14="http://schemas.microsoft.com/office/powerpoint/2010/main" val="312563692"/>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1541D5BD-565F-0CAF-E01A-FC19FF440B6A}"/>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r>
              <a:rPr lang="zh-TW" altLang="en-US" sz="4000" b="1" dirty="0">
                <a:solidFill>
                  <a:schemeClr val="bg1"/>
                </a:solidFill>
                <a:latin typeface="Microsoft YaHei" panose="020B0503020204020204" pitchFamily="34" charset="-122"/>
                <a:ea typeface="Microsoft YaHei" panose="020B0503020204020204" pitchFamily="34" charset="-122"/>
              </a:rPr>
              <a:t>結果為何</a:t>
            </a:r>
            <a:r>
              <a:rPr lang="en-US" altLang="zh-TW" sz="4000" b="1" dirty="0">
                <a:solidFill>
                  <a:schemeClr val="bg1"/>
                </a:solidFill>
                <a:latin typeface="Microsoft YaHei" panose="020B0503020204020204" pitchFamily="34" charset="-122"/>
                <a:ea typeface="Microsoft YaHei" panose="020B0503020204020204" pitchFamily="34" charset="-122"/>
              </a:rPr>
              <a:t>?</a:t>
            </a:r>
            <a:endParaRPr lang="en-US" altLang="zh-TW" sz="3200" b="1" dirty="0">
              <a:solidFill>
                <a:schemeClr val="bg1"/>
              </a:solidFill>
              <a:latin typeface="Microsoft YaHei" panose="020B0503020204020204" pitchFamily="34" charset="-122"/>
              <a:ea typeface="Microsoft YaHei" panose="020B0503020204020204" pitchFamily="34" charset="-122"/>
            </a:endParaRPr>
          </a:p>
        </p:txBody>
      </p:sp>
      <p:graphicFrame>
        <p:nvGraphicFramePr>
          <p:cNvPr id="5" name="表格 4">
            <a:extLst>
              <a:ext uri="{FF2B5EF4-FFF2-40B4-BE49-F238E27FC236}">
                <a16:creationId xmlns:a16="http://schemas.microsoft.com/office/drawing/2014/main" id="{C079C185-1834-C4D0-F198-BC2B9617A0B3}"/>
              </a:ext>
            </a:extLst>
          </p:cNvPr>
          <p:cNvGraphicFramePr>
            <a:graphicFrameLocks noGrp="1"/>
          </p:cNvGraphicFramePr>
          <p:nvPr>
            <p:extLst>
              <p:ext uri="{D42A27DB-BD31-4B8C-83A1-F6EECF244321}">
                <p14:modId xmlns:p14="http://schemas.microsoft.com/office/powerpoint/2010/main" val="2933742778"/>
              </p:ext>
            </p:extLst>
          </p:nvPr>
        </p:nvGraphicFramePr>
        <p:xfrm>
          <a:off x="346842" y="1182125"/>
          <a:ext cx="11498318" cy="1950720"/>
        </p:xfrm>
        <a:graphic>
          <a:graphicData uri="http://schemas.openxmlformats.org/drawingml/2006/table">
            <a:tbl>
              <a:tblPr firstRow="1" bandRow="1">
                <a:tableStyleId>{5C22544A-7EE6-4342-B048-85BDC9FD1C3A}</a:tableStyleId>
              </a:tblPr>
              <a:tblGrid>
                <a:gridCol w="1608084">
                  <a:extLst>
                    <a:ext uri="{9D8B030D-6E8A-4147-A177-3AD203B41FA5}">
                      <a16:colId xmlns:a16="http://schemas.microsoft.com/office/drawing/2014/main" val="356116151"/>
                    </a:ext>
                  </a:extLst>
                </a:gridCol>
                <a:gridCol w="4141074">
                  <a:extLst>
                    <a:ext uri="{9D8B030D-6E8A-4147-A177-3AD203B41FA5}">
                      <a16:colId xmlns:a16="http://schemas.microsoft.com/office/drawing/2014/main" val="3787611970"/>
                    </a:ext>
                  </a:extLst>
                </a:gridCol>
                <a:gridCol w="1692166">
                  <a:extLst>
                    <a:ext uri="{9D8B030D-6E8A-4147-A177-3AD203B41FA5}">
                      <a16:colId xmlns:a16="http://schemas.microsoft.com/office/drawing/2014/main" val="2590518819"/>
                    </a:ext>
                  </a:extLst>
                </a:gridCol>
                <a:gridCol w="4056994">
                  <a:extLst>
                    <a:ext uri="{9D8B030D-6E8A-4147-A177-3AD203B41FA5}">
                      <a16:colId xmlns:a16="http://schemas.microsoft.com/office/drawing/2014/main" val="127779164"/>
                    </a:ext>
                  </a:extLst>
                </a:gridCol>
              </a:tblGrid>
              <a:tr h="370840">
                <a:tc gridSpan="4">
                  <a:txBody>
                    <a:bodyPr/>
                    <a:lstStyle/>
                    <a:p>
                      <a:r>
                        <a:rPr lang="zh-TW" altLang="en-US" sz="3200" baseline="0" dirty="0">
                          <a:solidFill>
                            <a:schemeClr val="tx1"/>
                          </a:solidFill>
                          <a:latin typeface="Calibri" panose="020F0502020204030204" pitchFamily="34" charset="0"/>
                          <a:ea typeface="Microsoft YaHei" panose="020B0503020204020204" pitchFamily="34" charset="-122"/>
                        </a:rPr>
                        <a:t>結果</a:t>
                      </a:r>
                      <a:r>
                        <a:rPr lang="en-US" altLang="zh-TW" sz="3200" baseline="0" dirty="0">
                          <a:solidFill>
                            <a:schemeClr val="tx1"/>
                          </a:solidFill>
                          <a:latin typeface="Calibri" panose="020F0502020204030204" pitchFamily="34" charset="0"/>
                          <a:ea typeface="Microsoft YaHei" panose="020B0503020204020204" pitchFamily="34" charset="-122"/>
                        </a:rPr>
                        <a:t>1</a:t>
                      </a:r>
                      <a:r>
                        <a:rPr lang="zh-TW" altLang="en-US" sz="3200" baseline="0" dirty="0">
                          <a:solidFill>
                            <a:schemeClr val="tx1"/>
                          </a:solidFill>
                          <a:latin typeface="Calibri" panose="020F0502020204030204" pitchFamily="34" charset="0"/>
                          <a:ea typeface="Microsoft YaHei" panose="020B0503020204020204" pitchFamily="34" charset="-122"/>
                        </a:rPr>
                        <a:t>：</a:t>
                      </a:r>
                      <a:r>
                        <a:rPr lang="en-US" altLang="zh-TW" sz="3200" baseline="0" dirty="0">
                          <a:solidFill>
                            <a:schemeClr val="tx1"/>
                          </a:solidFill>
                          <a:latin typeface="Calibri" panose="020F0502020204030204" pitchFamily="34" charset="0"/>
                          <a:ea typeface="Microsoft YaHei" panose="020B0503020204020204" pitchFamily="34" charset="-122"/>
                        </a:rPr>
                        <a:t>OOOOO</a:t>
                      </a:r>
                      <a:r>
                        <a:rPr lang="zh-TW" altLang="en-US" sz="3200" baseline="0" dirty="0">
                          <a:solidFill>
                            <a:schemeClr val="tx1"/>
                          </a:solidFill>
                          <a:latin typeface="Calibri" panose="020F0502020204030204" pitchFamily="34" charset="0"/>
                          <a:ea typeface="Microsoft YaHei" panose="020B0503020204020204" pitchFamily="34" charset="-122"/>
                        </a:rPr>
                        <a:t> </a:t>
                      </a:r>
                      <a:r>
                        <a:rPr lang="en-US" altLang="zh-TW" sz="3200" baseline="0" dirty="0">
                          <a:solidFill>
                            <a:schemeClr val="tx1"/>
                          </a:solidFill>
                          <a:latin typeface="Calibri" panose="020F0502020204030204" pitchFamily="34" charset="0"/>
                          <a:ea typeface="Microsoft YaHei" panose="020B0503020204020204" pitchFamily="34" charset="-122"/>
                        </a:rPr>
                        <a:t>(</a:t>
                      </a:r>
                      <a:r>
                        <a:rPr lang="zh-TW" altLang="en-US" sz="3200" baseline="0" dirty="0">
                          <a:solidFill>
                            <a:schemeClr val="tx1"/>
                          </a:solidFill>
                          <a:latin typeface="Calibri" panose="020F0502020204030204" pitchFamily="34" charset="0"/>
                          <a:ea typeface="Microsoft YaHei" panose="020B0503020204020204" pitchFamily="34" charset="-122"/>
                        </a:rPr>
                        <a:t>追蹤時間</a:t>
                      </a:r>
                      <a:r>
                        <a:rPr lang="en-US" altLang="zh-TW" sz="3200" baseline="0" dirty="0">
                          <a:solidFill>
                            <a:schemeClr val="tx1"/>
                          </a:solidFill>
                          <a:latin typeface="Calibri" panose="020F0502020204030204" pitchFamily="34" charset="0"/>
                          <a:ea typeface="Microsoft YaHei" panose="020B0503020204020204" pitchFamily="34" charset="-122"/>
                        </a:rPr>
                        <a:t>)</a:t>
                      </a:r>
                      <a:endParaRPr lang="zh-TW" altLang="en-US" sz="3200" baseline="0" dirty="0">
                        <a:solidFill>
                          <a:schemeClr val="tx1"/>
                        </a:solidFill>
                        <a:latin typeface="Calibri" panose="020F0502020204030204" pitchFamily="34" charset="0"/>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TW" altLang="en-US" sz="2400" baseline="0" dirty="0">
                        <a:solidFill>
                          <a:schemeClr val="tx1"/>
                        </a:solidFill>
                        <a:latin typeface="Calibri" panose="020F0502020204030204" pitchFamily="34" charset="0"/>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87786826"/>
                  </a:ext>
                </a:extLst>
              </a:tr>
              <a:tr h="370840">
                <a:tc>
                  <a:txBody>
                    <a:bodyPr/>
                    <a:lstStyle/>
                    <a:p>
                      <a:pPr algn="ctr"/>
                      <a:r>
                        <a:rPr lang="zh-TW" altLang="en-US" sz="2400" b="1" baseline="0" dirty="0">
                          <a:solidFill>
                            <a:schemeClr val="tx1"/>
                          </a:solidFill>
                          <a:latin typeface="Calibri" panose="020F0502020204030204" pitchFamily="34" charset="0"/>
                          <a:ea typeface="Microsoft YaHei" panose="020B0503020204020204" pitchFamily="34" charset="-122"/>
                        </a:rPr>
                        <a:t>重要性</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TW" sz="2400" b="1" baseline="0" dirty="0">
                          <a:solidFill>
                            <a:schemeClr val="tx1"/>
                          </a:solidFill>
                          <a:latin typeface="Calibri" panose="020F0502020204030204" pitchFamily="34" charset="0"/>
                          <a:ea typeface="Microsoft YaHei" panose="020B0503020204020204" pitchFamily="34" charset="-122"/>
                        </a:rPr>
                        <a:t>Critical</a:t>
                      </a:r>
                      <a:endParaRPr lang="zh-TW" altLang="en-US" sz="2400" b="1" baseline="0" dirty="0">
                        <a:solidFill>
                          <a:schemeClr val="tx1"/>
                        </a:solidFill>
                        <a:latin typeface="Calibri" panose="020F0502020204030204" pitchFamily="34" charset="0"/>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altLang="en-US" sz="2400" b="1" baseline="0" dirty="0">
                          <a:solidFill>
                            <a:schemeClr val="tx1"/>
                          </a:solidFill>
                          <a:latin typeface="Calibri" panose="020F0502020204030204" pitchFamily="34" charset="0"/>
                          <a:ea typeface="Microsoft YaHei" panose="020B0503020204020204" pitchFamily="34" charset="-122"/>
                        </a:rPr>
                        <a:t>樣本數</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TW" altLang="en-US" sz="2400" b="1" baseline="0" dirty="0">
                        <a:solidFill>
                          <a:schemeClr val="tx1"/>
                        </a:solidFill>
                        <a:latin typeface="Calibri" panose="020F0502020204030204" pitchFamily="34" charset="0"/>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23266256"/>
                  </a:ext>
                </a:extLst>
              </a:tr>
              <a:tr h="370840">
                <a:tc>
                  <a:txBody>
                    <a:bodyPr/>
                    <a:lstStyle/>
                    <a:p>
                      <a:pPr algn="ctr"/>
                      <a:r>
                        <a:rPr lang="zh-TW" altLang="en-US" sz="2400" b="1" baseline="0" dirty="0">
                          <a:solidFill>
                            <a:schemeClr val="tx1"/>
                          </a:solidFill>
                          <a:latin typeface="Calibri" panose="020F0502020204030204" pitchFamily="34" charset="0"/>
                          <a:ea typeface="Microsoft YaHei" panose="020B0503020204020204" pitchFamily="34" charset="-122"/>
                        </a:rPr>
                        <a:t>介入方式</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3">
                  <a:txBody>
                    <a:bodyPr/>
                    <a:lstStyle/>
                    <a:p>
                      <a:endParaRPr lang="zh-TW" altLang="en-US" sz="2400" b="1" baseline="0" dirty="0">
                        <a:solidFill>
                          <a:schemeClr val="tx1"/>
                        </a:solidFill>
                        <a:latin typeface="Calibri" panose="020F0502020204030204" pitchFamily="34" charset="0"/>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871246255"/>
                  </a:ext>
                </a:extLst>
              </a:tr>
              <a:tr h="370840">
                <a:tc>
                  <a:txBody>
                    <a:bodyPr/>
                    <a:lstStyle/>
                    <a:p>
                      <a:pPr algn="ctr"/>
                      <a:r>
                        <a:rPr lang="zh-TW" altLang="en-US" sz="2400" b="1" baseline="0" dirty="0">
                          <a:solidFill>
                            <a:schemeClr val="tx1"/>
                          </a:solidFill>
                          <a:latin typeface="Calibri" panose="020F0502020204030204" pitchFamily="34" charset="0"/>
                          <a:ea typeface="Microsoft YaHei" panose="020B0503020204020204" pitchFamily="34" charset="-122"/>
                        </a:rPr>
                        <a:t>效果</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3">
                  <a:txBody>
                    <a:bodyPr/>
                    <a:lstStyle/>
                    <a:p>
                      <a:endParaRPr lang="zh-TW" altLang="en-US" sz="2400" b="1" baseline="0" dirty="0">
                        <a:solidFill>
                          <a:schemeClr val="tx1"/>
                        </a:solidFill>
                        <a:latin typeface="Calibri" panose="020F0502020204030204" pitchFamily="34" charset="0"/>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2568423202"/>
                  </a:ext>
                </a:extLst>
              </a:tr>
            </a:tbl>
          </a:graphicData>
        </a:graphic>
      </p:graphicFrame>
      <p:sp>
        <p:nvSpPr>
          <p:cNvPr id="6" name="矩形 5">
            <a:extLst>
              <a:ext uri="{FF2B5EF4-FFF2-40B4-BE49-F238E27FC236}">
                <a16:creationId xmlns:a16="http://schemas.microsoft.com/office/drawing/2014/main" id="{9289AC36-E4AB-31C0-778C-4BE2C9AE0011}"/>
              </a:ext>
            </a:extLst>
          </p:cNvPr>
          <p:cNvSpPr/>
          <p:nvPr/>
        </p:nvSpPr>
        <p:spPr>
          <a:xfrm>
            <a:off x="322250" y="3140358"/>
            <a:ext cx="8033474" cy="461665"/>
          </a:xfrm>
          <a:prstGeom prst="rect">
            <a:avLst/>
          </a:prstGeom>
        </p:spPr>
        <p:txBody>
          <a:bodyPr wrap="square">
            <a:spAutoFit/>
          </a:bodyPr>
          <a:lstStyle/>
          <a:p>
            <a:r>
              <a:rPr lang="zh-TW" altLang="en-US" sz="2400" b="1" dirty="0">
                <a:solidFill>
                  <a:srgbClr val="FFC000"/>
                </a:solidFill>
                <a:latin typeface="Calibri" panose="020F0502020204030204" pitchFamily="34" charset="0"/>
                <a:ea typeface="Microsoft YaHei" panose="020B0503020204020204" pitchFamily="34" charset="-122"/>
              </a:rPr>
              <a:t>* 貼上森林圖</a:t>
            </a:r>
            <a:endParaRPr lang="en-US" altLang="zh-TW" sz="2400" b="1" dirty="0">
              <a:solidFill>
                <a:srgbClr val="FFC000"/>
              </a:solidFill>
              <a:latin typeface="Calibri" panose="020F0502020204030204" pitchFamily="34" charset="0"/>
              <a:ea typeface="Microsoft YaHei" panose="020B0503020204020204" pitchFamily="34" charset="-122"/>
            </a:endParaRPr>
          </a:p>
        </p:txBody>
      </p:sp>
    </p:spTree>
    <p:extLst>
      <p:ext uri="{BB962C8B-B14F-4D97-AF65-F5344CB8AC3E}">
        <p14:creationId xmlns:p14="http://schemas.microsoft.com/office/powerpoint/2010/main" val="2597947793"/>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1541D5BD-565F-0CAF-E01A-FC19FF440B6A}"/>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r>
              <a:rPr lang="zh-TW" altLang="en-US" sz="4000" b="1" dirty="0">
                <a:solidFill>
                  <a:schemeClr val="bg1"/>
                </a:solidFill>
                <a:latin typeface="Microsoft YaHei" panose="020B0503020204020204" pitchFamily="34" charset="-122"/>
                <a:ea typeface="Microsoft YaHei" panose="020B0503020204020204" pitchFamily="34" charset="-122"/>
              </a:rPr>
              <a:t>結果為何</a:t>
            </a:r>
            <a:r>
              <a:rPr lang="en-US" altLang="zh-TW" sz="4000" b="1" dirty="0">
                <a:solidFill>
                  <a:schemeClr val="bg1"/>
                </a:solidFill>
                <a:latin typeface="Microsoft YaHei" panose="020B0503020204020204" pitchFamily="34" charset="-122"/>
                <a:ea typeface="Microsoft YaHei" panose="020B0503020204020204" pitchFamily="34" charset="-122"/>
              </a:rPr>
              <a:t>?</a:t>
            </a:r>
            <a:endParaRPr lang="en-US" altLang="zh-TW" sz="3200" b="1" dirty="0">
              <a:solidFill>
                <a:schemeClr val="bg1"/>
              </a:solidFill>
              <a:latin typeface="Microsoft YaHei" panose="020B0503020204020204" pitchFamily="34" charset="-122"/>
              <a:ea typeface="Microsoft YaHei" panose="020B0503020204020204" pitchFamily="34" charset="-122"/>
            </a:endParaRPr>
          </a:p>
        </p:txBody>
      </p:sp>
      <p:graphicFrame>
        <p:nvGraphicFramePr>
          <p:cNvPr id="5" name="表格 4">
            <a:extLst>
              <a:ext uri="{FF2B5EF4-FFF2-40B4-BE49-F238E27FC236}">
                <a16:creationId xmlns:a16="http://schemas.microsoft.com/office/drawing/2014/main" id="{C079C185-1834-C4D0-F198-BC2B9617A0B3}"/>
              </a:ext>
            </a:extLst>
          </p:cNvPr>
          <p:cNvGraphicFramePr>
            <a:graphicFrameLocks noGrp="1"/>
          </p:cNvGraphicFramePr>
          <p:nvPr>
            <p:extLst>
              <p:ext uri="{D42A27DB-BD31-4B8C-83A1-F6EECF244321}">
                <p14:modId xmlns:p14="http://schemas.microsoft.com/office/powerpoint/2010/main" val="3779738596"/>
              </p:ext>
            </p:extLst>
          </p:nvPr>
        </p:nvGraphicFramePr>
        <p:xfrm>
          <a:off x="346842" y="1182125"/>
          <a:ext cx="11498318" cy="1950720"/>
        </p:xfrm>
        <a:graphic>
          <a:graphicData uri="http://schemas.openxmlformats.org/drawingml/2006/table">
            <a:tbl>
              <a:tblPr firstRow="1" bandRow="1">
                <a:tableStyleId>{5C22544A-7EE6-4342-B048-85BDC9FD1C3A}</a:tableStyleId>
              </a:tblPr>
              <a:tblGrid>
                <a:gridCol w="1608084">
                  <a:extLst>
                    <a:ext uri="{9D8B030D-6E8A-4147-A177-3AD203B41FA5}">
                      <a16:colId xmlns:a16="http://schemas.microsoft.com/office/drawing/2014/main" val="356116151"/>
                    </a:ext>
                  </a:extLst>
                </a:gridCol>
                <a:gridCol w="4141074">
                  <a:extLst>
                    <a:ext uri="{9D8B030D-6E8A-4147-A177-3AD203B41FA5}">
                      <a16:colId xmlns:a16="http://schemas.microsoft.com/office/drawing/2014/main" val="3787611970"/>
                    </a:ext>
                  </a:extLst>
                </a:gridCol>
                <a:gridCol w="1692166">
                  <a:extLst>
                    <a:ext uri="{9D8B030D-6E8A-4147-A177-3AD203B41FA5}">
                      <a16:colId xmlns:a16="http://schemas.microsoft.com/office/drawing/2014/main" val="2590518819"/>
                    </a:ext>
                  </a:extLst>
                </a:gridCol>
                <a:gridCol w="4056994">
                  <a:extLst>
                    <a:ext uri="{9D8B030D-6E8A-4147-A177-3AD203B41FA5}">
                      <a16:colId xmlns:a16="http://schemas.microsoft.com/office/drawing/2014/main" val="127779164"/>
                    </a:ext>
                  </a:extLst>
                </a:gridCol>
              </a:tblGrid>
              <a:tr h="370840">
                <a:tc gridSpan="4">
                  <a:txBody>
                    <a:bodyPr/>
                    <a:lstStyle/>
                    <a:p>
                      <a:r>
                        <a:rPr lang="zh-TW" altLang="en-US" sz="3200" baseline="0" dirty="0">
                          <a:solidFill>
                            <a:schemeClr val="tx1"/>
                          </a:solidFill>
                          <a:latin typeface="Calibri" panose="020F0502020204030204" pitchFamily="34" charset="0"/>
                          <a:ea typeface="Microsoft YaHei" panose="020B0503020204020204" pitchFamily="34" charset="-122"/>
                        </a:rPr>
                        <a:t>結果</a:t>
                      </a:r>
                      <a:r>
                        <a:rPr lang="en-US" altLang="zh-TW" sz="3200" baseline="0" dirty="0">
                          <a:solidFill>
                            <a:schemeClr val="tx1"/>
                          </a:solidFill>
                          <a:latin typeface="Calibri" panose="020F0502020204030204" pitchFamily="34" charset="0"/>
                          <a:ea typeface="Microsoft YaHei" panose="020B0503020204020204" pitchFamily="34" charset="-122"/>
                        </a:rPr>
                        <a:t>2</a:t>
                      </a:r>
                      <a:r>
                        <a:rPr lang="zh-TW" altLang="en-US" sz="3200" baseline="0" dirty="0">
                          <a:solidFill>
                            <a:schemeClr val="tx1"/>
                          </a:solidFill>
                          <a:latin typeface="Calibri" panose="020F0502020204030204" pitchFamily="34" charset="0"/>
                          <a:ea typeface="Microsoft YaHei" panose="020B0503020204020204" pitchFamily="34" charset="-122"/>
                        </a:rPr>
                        <a:t>：</a:t>
                      </a:r>
                      <a:r>
                        <a:rPr lang="en-US" altLang="zh-TW" sz="3200" baseline="0" dirty="0">
                          <a:solidFill>
                            <a:schemeClr val="tx1"/>
                          </a:solidFill>
                          <a:latin typeface="Calibri" panose="020F0502020204030204" pitchFamily="34" charset="0"/>
                          <a:ea typeface="Microsoft YaHei" panose="020B0503020204020204" pitchFamily="34" charset="-122"/>
                        </a:rPr>
                        <a:t>OOOOO</a:t>
                      </a:r>
                      <a:r>
                        <a:rPr lang="zh-TW" altLang="en-US" sz="3200" baseline="0" dirty="0">
                          <a:solidFill>
                            <a:schemeClr val="tx1"/>
                          </a:solidFill>
                          <a:latin typeface="Calibri" panose="020F0502020204030204" pitchFamily="34" charset="0"/>
                          <a:ea typeface="Microsoft YaHei" panose="020B0503020204020204" pitchFamily="34" charset="-122"/>
                        </a:rPr>
                        <a:t> </a:t>
                      </a:r>
                      <a:r>
                        <a:rPr lang="en-US" altLang="zh-TW" sz="3200" baseline="0" dirty="0">
                          <a:solidFill>
                            <a:schemeClr val="tx1"/>
                          </a:solidFill>
                          <a:latin typeface="Calibri" panose="020F0502020204030204" pitchFamily="34" charset="0"/>
                          <a:ea typeface="Microsoft YaHei" panose="020B0503020204020204" pitchFamily="34" charset="-122"/>
                        </a:rPr>
                        <a:t>(</a:t>
                      </a:r>
                      <a:r>
                        <a:rPr lang="zh-TW" altLang="en-US" sz="3200" baseline="0" dirty="0">
                          <a:solidFill>
                            <a:schemeClr val="tx1"/>
                          </a:solidFill>
                          <a:latin typeface="Calibri" panose="020F0502020204030204" pitchFamily="34" charset="0"/>
                          <a:ea typeface="Microsoft YaHei" panose="020B0503020204020204" pitchFamily="34" charset="-122"/>
                        </a:rPr>
                        <a:t>追蹤時間</a:t>
                      </a:r>
                      <a:r>
                        <a:rPr lang="en-US" altLang="zh-TW" sz="3200" baseline="0" dirty="0">
                          <a:solidFill>
                            <a:schemeClr val="tx1"/>
                          </a:solidFill>
                          <a:latin typeface="Calibri" panose="020F0502020204030204" pitchFamily="34" charset="0"/>
                          <a:ea typeface="Microsoft YaHei" panose="020B0503020204020204" pitchFamily="34" charset="-122"/>
                        </a:rPr>
                        <a:t>)</a:t>
                      </a:r>
                      <a:endParaRPr lang="zh-TW" altLang="en-US" sz="3200" baseline="0" dirty="0">
                        <a:solidFill>
                          <a:schemeClr val="tx1"/>
                        </a:solidFill>
                        <a:latin typeface="Calibri" panose="020F0502020204030204" pitchFamily="34" charset="0"/>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TW" altLang="en-US" sz="2400" baseline="0" dirty="0">
                        <a:solidFill>
                          <a:schemeClr val="tx1"/>
                        </a:solidFill>
                        <a:latin typeface="Calibri" panose="020F0502020204030204" pitchFamily="34" charset="0"/>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87786826"/>
                  </a:ext>
                </a:extLst>
              </a:tr>
              <a:tr h="370840">
                <a:tc>
                  <a:txBody>
                    <a:bodyPr/>
                    <a:lstStyle/>
                    <a:p>
                      <a:pPr algn="ctr"/>
                      <a:r>
                        <a:rPr lang="zh-TW" altLang="en-US" sz="2400" b="1" baseline="0" dirty="0">
                          <a:solidFill>
                            <a:schemeClr val="tx1"/>
                          </a:solidFill>
                          <a:latin typeface="Calibri" panose="020F0502020204030204" pitchFamily="34" charset="0"/>
                          <a:ea typeface="Microsoft YaHei" panose="020B0503020204020204" pitchFamily="34" charset="-122"/>
                        </a:rPr>
                        <a:t>重要性</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TW" sz="2400" b="1" baseline="0" dirty="0">
                          <a:solidFill>
                            <a:schemeClr val="tx1"/>
                          </a:solidFill>
                          <a:latin typeface="Calibri" panose="020F0502020204030204" pitchFamily="34" charset="0"/>
                          <a:ea typeface="Microsoft YaHei" panose="020B0503020204020204" pitchFamily="34" charset="-122"/>
                        </a:rPr>
                        <a:t>Critical</a:t>
                      </a:r>
                      <a:endParaRPr lang="zh-TW" altLang="en-US" sz="2400" b="1" baseline="0" dirty="0">
                        <a:solidFill>
                          <a:schemeClr val="tx1"/>
                        </a:solidFill>
                        <a:latin typeface="Calibri" panose="020F0502020204030204" pitchFamily="34" charset="0"/>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altLang="en-US" sz="2400" b="1" baseline="0" dirty="0">
                          <a:solidFill>
                            <a:schemeClr val="tx1"/>
                          </a:solidFill>
                          <a:latin typeface="Calibri" panose="020F0502020204030204" pitchFamily="34" charset="0"/>
                          <a:ea typeface="Microsoft YaHei" panose="020B0503020204020204" pitchFamily="34" charset="-122"/>
                        </a:rPr>
                        <a:t>樣本數</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TW" altLang="en-US" sz="2400" b="1" baseline="0" dirty="0">
                        <a:solidFill>
                          <a:schemeClr val="tx1"/>
                        </a:solidFill>
                        <a:latin typeface="Calibri" panose="020F0502020204030204" pitchFamily="34" charset="0"/>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23266256"/>
                  </a:ext>
                </a:extLst>
              </a:tr>
              <a:tr h="370840">
                <a:tc>
                  <a:txBody>
                    <a:bodyPr/>
                    <a:lstStyle/>
                    <a:p>
                      <a:pPr algn="ctr"/>
                      <a:r>
                        <a:rPr lang="zh-TW" altLang="en-US" sz="2400" b="1" baseline="0" dirty="0">
                          <a:solidFill>
                            <a:schemeClr val="tx1"/>
                          </a:solidFill>
                          <a:latin typeface="Calibri" panose="020F0502020204030204" pitchFamily="34" charset="0"/>
                          <a:ea typeface="Microsoft YaHei" panose="020B0503020204020204" pitchFamily="34" charset="-122"/>
                        </a:rPr>
                        <a:t>介入方式</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3">
                  <a:txBody>
                    <a:bodyPr/>
                    <a:lstStyle/>
                    <a:p>
                      <a:endParaRPr lang="zh-TW" altLang="en-US" sz="2400" b="1" baseline="0" dirty="0">
                        <a:solidFill>
                          <a:schemeClr val="tx1"/>
                        </a:solidFill>
                        <a:latin typeface="Calibri" panose="020F0502020204030204" pitchFamily="34" charset="0"/>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871246255"/>
                  </a:ext>
                </a:extLst>
              </a:tr>
              <a:tr h="370840">
                <a:tc>
                  <a:txBody>
                    <a:bodyPr/>
                    <a:lstStyle/>
                    <a:p>
                      <a:pPr algn="ctr"/>
                      <a:r>
                        <a:rPr lang="zh-TW" altLang="en-US" sz="2400" b="1" baseline="0" dirty="0">
                          <a:solidFill>
                            <a:schemeClr val="tx1"/>
                          </a:solidFill>
                          <a:latin typeface="Calibri" panose="020F0502020204030204" pitchFamily="34" charset="0"/>
                          <a:ea typeface="Microsoft YaHei" panose="020B0503020204020204" pitchFamily="34" charset="-122"/>
                        </a:rPr>
                        <a:t>效果</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3">
                  <a:txBody>
                    <a:bodyPr/>
                    <a:lstStyle/>
                    <a:p>
                      <a:endParaRPr lang="zh-TW" altLang="en-US" sz="2400" b="1" baseline="0" dirty="0">
                        <a:solidFill>
                          <a:schemeClr val="tx1"/>
                        </a:solidFill>
                        <a:latin typeface="Calibri" panose="020F0502020204030204" pitchFamily="34" charset="0"/>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2568423202"/>
                  </a:ext>
                </a:extLst>
              </a:tr>
            </a:tbl>
          </a:graphicData>
        </a:graphic>
      </p:graphicFrame>
      <p:sp>
        <p:nvSpPr>
          <p:cNvPr id="6" name="矩形 5">
            <a:extLst>
              <a:ext uri="{FF2B5EF4-FFF2-40B4-BE49-F238E27FC236}">
                <a16:creationId xmlns:a16="http://schemas.microsoft.com/office/drawing/2014/main" id="{9289AC36-E4AB-31C0-778C-4BE2C9AE0011}"/>
              </a:ext>
            </a:extLst>
          </p:cNvPr>
          <p:cNvSpPr/>
          <p:nvPr/>
        </p:nvSpPr>
        <p:spPr>
          <a:xfrm>
            <a:off x="322250" y="3140358"/>
            <a:ext cx="8033474" cy="461665"/>
          </a:xfrm>
          <a:prstGeom prst="rect">
            <a:avLst/>
          </a:prstGeom>
        </p:spPr>
        <p:txBody>
          <a:bodyPr wrap="square">
            <a:spAutoFit/>
          </a:bodyPr>
          <a:lstStyle/>
          <a:p>
            <a:r>
              <a:rPr lang="zh-TW" altLang="en-US" sz="2400" b="1" dirty="0">
                <a:solidFill>
                  <a:srgbClr val="FFC000"/>
                </a:solidFill>
                <a:latin typeface="Calibri" panose="020F0502020204030204" pitchFamily="34" charset="0"/>
                <a:ea typeface="Microsoft YaHei" panose="020B0503020204020204" pitchFamily="34" charset="-122"/>
              </a:rPr>
              <a:t>* 貼上森林圖</a:t>
            </a:r>
            <a:endParaRPr lang="en-US" altLang="zh-TW" sz="2400" b="1" dirty="0">
              <a:solidFill>
                <a:srgbClr val="FFC000"/>
              </a:solidFill>
              <a:latin typeface="Calibri" panose="020F0502020204030204" pitchFamily="34" charset="0"/>
              <a:ea typeface="Microsoft YaHei" panose="020B0503020204020204" pitchFamily="34" charset="-122"/>
            </a:endParaRPr>
          </a:p>
        </p:txBody>
      </p:sp>
    </p:spTree>
    <p:extLst>
      <p:ext uri="{BB962C8B-B14F-4D97-AF65-F5344CB8AC3E}">
        <p14:creationId xmlns:p14="http://schemas.microsoft.com/office/powerpoint/2010/main" val="258944032"/>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1541D5BD-565F-0CAF-E01A-FC19FF440B6A}"/>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r>
              <a:rPr lang="en-US" altLang="zh-TW" sz="3800" b="1" dirty="0">
                <a:solidFill>
                  <a:schemeClr val="bg1"/>
                </a:solidFill>
                <a:latin typeface="Microsoft YaHei" panose="020B0503020204020204" pitchFamily="34" charset="-122"/>
                <a:ea typeface="Microsoft YaHei" panose="020B0503020204020204" pitchFamily="34" charset="-122"/>
              </a:rPr>
              <a:t>Q7: </a:t>
            </a:r>
            <a:r>
              <a:rPr lang="zh-TW" altLang="en-US" sz="3800" b="1" dirty="0">
                <a:solidFill>
                  <a:schemeClr val="bg1"/>
                </a:solidFill>
                <a:latin typeface="Microsoft YaHei" panose="020B0503020204020204" pitchFamily="34" charset="-122"/>
                <a:ea typeface="Microsoft YaHei" panose="020B0503020204020204" pitchFamily="34" charset="-122"/>
              </a:rPr>
              <a:t>是否報告和討論任何限制？</a:t>
            </a:r>
            <a:endParaRPr lang="en-US" altLang="zh-TW" sz="3800" b="1" dirty="0">
              <a:solidFill>
                <a:schemeClr val="bg1"/>
              </a:solidFill>
              <a:latin typeface="Microsoft YaHei" panose="020B0503020204020204" pitchFamily="34" charset="-122"/>
              <a:ea typeface="Microsoft YaHei" panose="020B0503020204020204" pitchFamily="34" charset="-122"/>
            </a:endParaRPr>
          </a:p>
        </p:txBody>
      </p:sp>
      <p:sp>
        <p:nvSpPr>
          <p:cNvPr id="7" name="矩形 6">
            <a:extLst>
              <a:ext uri="{FF2B5EF4-FFF2-40B4-BE49-F238E27FC236}">
                <a16:creationId xmlns:a16="http://schemas.microsoft.com/office/drawing/2014/main" id="{C138A8EB-469D-E81C-895C-2573177AABD4}"/>
              </a:ext>
            </a:extLst>
          </p:cNvPr>
          <p:cNvSpPr/>
          <p:nvPr/>
        </p:nvSpPr>
        <p:spPr>
          <a:xfrm>
            <a:off x="143573" y="1080335"/>
            <a:ext cx="11752679" cy="2308324"/>
          </a:xfrm>
          <a:prstGeom prst="rect">
            <a:avLst/>
          </a:prstGeom>
        </p:spPr>
        <p:txBody>
          <a:bodyPr wrap="square">
            <a:spAutoFit/>
          </a:bodyPr>
          <a:lstStyle/>
          <a:p>
            <a:r>
              <a:rPr lang="zh-TW" altLang="en-US" sz="2400" b="1" dirty="0">
                <a:solidFill>
                  <a:srgbClr val="FFC000"/>
                </a:solidFill>
                <a:latin typeface="Calibri" panose="020F0502020204030204" pitchFamily="34" charset="0"/>
                <a:ea typeface="Microsoft YaHei" panose="020B0503020204020204" pitchFamily="34" charset="-122"/>
              </a:rPr>
              <a:t>* 是否有足夠的檢定力</a:t>
            </a:r>
            <a:r>
              <a:rPr lang="en-US" altLang="zh-TW" sz="2400" b="1" dirty="0">
                <a:solidFill>
                  <a:srgbClr val="FFC000"/>
                </a:solidFill>
                <a:latin typeface="Calibri" panose="020F0502020204030204" pitchFamily="34" charset="0"/>
                <a:ea typeface="Microsoft YaHei" panose="020B0503020204020204" pitchFamily="34" charset="-122"/>
              </a:rPr>
              <a:t>?</a:t>
            </a:r>
            <a:r>
              <a:rPr lang="zh-TW" altLang="en-US" sz="2400" b="1" dirty="0">
                <a:solidFill>
                  <a:srgbClr val="FFC000"/>
                </a:solidFill>
                <a:latin typeface="Calibri" panose="020F0502020204030204" pitchFamily="34" charset="0"/>
                <a:ea typeface="Microsoft YaHei" panose="020B0503020204020204" pitchFamily="34" charset="-122"/>
              </a:rPr>
              <a:t> 是否考慮到可能遺漏重要相關研究</a:t>
            </a:r>
            <a:r>
              <a:rPr lang="en-US" altLang="zh-TW" sz="2400" b="1" dirty="0">
                <a:solidFill>
                  <a:srgbClr val="FFC000"/>
                </a:solidFill>
                <a:latin typeface="Calibri" panose="020F0502020204030204" pitchFamily="34" charset="0"/>
                <a:ea typeface="Microsoft YaHei" panose="020B0503020204020204" pitchFamily="34" charset="-122"/>
              </a:rPr>
              <a:t>?</a:t>
            </a:r>
          </a:p>
          <a:p>
            <a:r>
              <a:rPr lang="zh-TW" altLang="en-US" sz="2400" b="1" dirty="0">
                <a:solidFill>
                  <a:srgbClr val="FFC000"/>
                </a:solidFill>
                <a:latin typeface="Calibri" panose="020F0502020204030204" pitchFamily="34" charset="0"/>
                <a:ea typeface="Microsoft YaHei" panose="020B0503020204020204" pitchFamily="34" charset="-122"/>
              </a:rPr>
              <a:t>   是否觀察到納入研究中的方法學問題或潛在偏差</a:t>
            </a:r>
            <a:r>
              <a:rPr lang="en-US" altLang="zh-TW" sz="2400" b="1" dirty="0">
                <a:solidFill>
                  <a:srgbClr val="FFC000"/>
                </a:solidFill>
                <a:latin typeface="Calibri" panose="020F0502020204030204" pitchFamily="34" charset="0"/>
                <a:ea typeface="Microsoft YaHei" panose="020B0503020204020204" pitchFamily="34" charset="-122"/>
              </a:rPr>
              <a:t>/</a:t>
            </a:r>
            <a:r>
              <a:rPr lang="zh-TW" altLang="en-US" sz="2400" b="1" dirty="0">
                <a:solidFill>
                  <a:srgbClr val="FFC000"/>
                </a:solidFill>
                <a:latin typeface="Calibri" panose="020F0502020204030204" pitchFamily="34" charset="0"/>
                <a:ea typeface="Microsoft YaHei" panose="020B0503020204020204" pitchFamily="34" charset="-122"/>
              </a:rPr>
              <a:t>干擾因素</a:t>
            </a:r>
            <a:r>
              <a:rPr lang="en-US" altLang="zh-TW" sz="2400" b="1" dirty="0">
                <a:solidFill>
                  <a:srgbClr val="FFC000"/>
                </a:solidFill>
                <a:latin typeface="Calibri" panose="020F0502020204030204" pitchFamily="34" charset="0"/>
                <a:ea typeface="Microsoft YaHei" panose="020B0503020204020204" pitchFamily="34" charset="-122"/>
              </a:rPr>
              <a:t>?</a:t>
            </a:r>
            <a:r>
              <a:rPr lang="zh-TW" altLang="en-US" sz="2400" b="1" dirty="0">
                <a:solidFill>
                  <a:srgbClr val="FFC000"/>
                </a:solidFill>
                <a:latin typeface="Calibri" panose="020F0502020204030204" pitchFamily="34" charset="0"/>
                <a:ea typeface="Microsoft YaHei" panose="020B0503020204020204" pitchFamily="34" charset="-122"/>
              </a:rPr>
              <a:t> 並討論其影響</a:t>
            </a:r>
            <a:r>
              <a:rPr lang="en-US" altLang="zh-TW" sz="2400" b="1" dirty="0">
                <a:solidFill>
                  <a:srgbClr val="FFC000"/>
                </a:solidFill>
                <a:latin typeface="Calibri" panose="020F0502020204030204" pitchFamily="34" charset="0"/>
                <a:ea typeface="Microsoft YaHei" panose="020B0503020204020204" pitchFamily="34" charset="-122"/>
              </a:rPr>
              <a:t>?</a:t>
            </a:r>
          </a:p>
          <a:p>
            <a:r>
              <a:rPr lang="zh-TW" altLang="en-US" sz="2400" b="1" dirty="0">
                <a:solidFill>
                  <a:srgbClr val="FFC000"/>
                </a:solidFill>
                <a:latin typeface="Calibri" panose="020F0502020204030204" pitchFamily="34" charset="0"/>
                <a:ea typeface="Microsoft YaHei" panose="020B0503020204020204" pitchFamily="34" charset="-122"/>
              </a:rPr>
              <a:t>   是否觀察到納入研究間潛在異質性的原因</a:t>
            </a:r>
            <a:r>
              <a:rPr lang="en-US" altLang="zh-TW" sz="2400" b="1" dirty="0">
                <a:solidFill>
                  <a:srgbClr val="FFC000"/>
                </a:solidFill>
                <a:latin typeface="Calibri" panose="020F0502020204030204" pitchFamily="34" charset="0"/>
                <a:ea typeface="Microsoft YaHei" panose="020B0503020204020204" pitchFamily="34" charset="-122"/>
              </a:rPr>
              <a:t>?</a:t>
            </a:r>
            <a:r>
              <a:rPr lang="zh-TW" altLang="en-US" sz="2400" b="1" dirty="0">
                <a:solidFill>
                  <a:srgbClr val="FFC000"/>
                </a:solidFill>
                <a:latin typeface="Calibri" panose="020F0502020204030204" pitchFamily="34" charset="0"/>
                <a:ea typeface="Microsoft YaHei" panose="020B0503020204020204" pitchFamily="34" charset="-122"/>
              </a:rPr>
              <a:t>並討論其影響</a:t>
            </a:r>
            <a:r>
              <a:rPr lang="en-US" altLang="zh-TW" sz="2400" b="1" dirty="0">
                <a:solidFill>
                  <a:srgbClr val="FFC000"/>
                </a:solidFill>
                <a:latin typeface="Calibri" panose="020F0502020204030204" pitchFamily="34" charset="0"/>
                <a:ea typeface="Microsoft YaHei" panose="020B0503020204020204" pitchFamily="34" charset="-122"/>
              </a:rPr>
              <a:t>?</a:t>
            </a:r>
          </a:p>
          <a:p>
            <a:r>
              <a:rPr lang="zh-TW" altLang="en-US" sz="2400" b="1" dirty="0">
                <a:solidFill>
                  <a:srgbClr val="FFC000"/>
                </a:solidFill>
                <a:latin typeface="Calibri" panose="020F0502020204030204" pitchFamily="34" charset="0"/>
                <a:ea typeface="Microsoft YaHei" panose="020B0503020204020204" pitchFamily="34" charset="-122"/>
              </a:rPr>
              <a:t>   是否探討效果估計的精確性 </a:t>
            </a:r>
            <a:r>
              <a:rPr lang="en-US" altLang="zh-TW" sz="2400" b="1" dirty="0">
                <a:solidFill>
                  <a:srgbClr val="FFC000"/>
                </a:solidFill>
                <a:latin typeface="Calibri" panose="020F0502020204030204" pitchFamily="34" charset="0"/>
                <a:ea typeface="Microsoft YaHei" panose="020B0503020204020204" pitchFamily="34" charset="-122"/>
              </a:rPr>
              <a:t>(</a:t>
            </a:r>
            <a:r>
              <a:rPr lang="zh-TW" altLang="en-US" sz="2400" b="1" dirty="0">
                <a:solidFill>
                  <a:srgbClr val="FFC000"/>
                </a:solidFill>
                <a:latin typeface="Calibri" panose="020F0502020204030204" pitchFamily="34" charset="0"/>
                <a:ea typeface="Microsoft YaHei" panose="020B0503020204020204" pitchFamily="34" charset="-122"/>
              </a:rPr>
              <a:t>信賴區間範圍</a:t>
            </a:r>
            <a:r>
              <a:rPr lang="en-US" altLang="zh-TW" sz="2400" b="1" dirty="0">
                <a:solidFill>
                  <a:srgbClr val="FFC000"/>
                </a:solidFill>
                <a:latin typeface="Calibri" panose="020F0502020204030204" pitchFamily="34" charset="0"/>
                <a:ea typeface="Microsoft YaHei" panose="020B0503020204020204" pitchFamily="34" charset="-122"/>
              </a:rPr>
              <a:t>)?</a:t>
            </a:r>
            <a:r>
              <a:rPr lang="zh-TW" altLang="en-US" sz="2400" b="1" dirty="0">
                <a:solidFill>
                  <a:srgbClr val="FFC000"/>
                </a:solidFill>
                <a:latin typeface="Calibri" panose="020F0502020204030204" pitchFamily="34" charset="0"/>
                <a:ea typeface="Microsoft YaHei" panose="020B0503020204020204" pitchFamily="34" charset="-122"/>
              </a:rPr>
              <a:t> 是否包含或接近無效線</a:t>
            </a:r>
            <a:r>
              <a:rPr lang="en-US" altLang="zh-TW" sz="2400" b="1" dirty="0">
                <a:solidFill>
                  <a:srgbClr val="FFC000"/>
                </a:solidFill>
                <a:latin typeface="Calibri" panose="020F0502020204030204" pitchFamily="34" charset="0"/>
                <a:ea typeface="Microsoft YaHei" panose="020B0503020204020204" pitchFamily="34" charset="-122"/>
              </a:rPr>
              <a:t>?</a:t>
            </a:r>
            <a:r>
              <a:rPr lang="zh-TW" altLang="en-US" sz="2400" b="1" dirty="0">
                <a:solidFill>
                  <a:srgbClr val="FFC000"/>
                </a:solidFill>
                <a:latin typeface="Calibri" panose="020F0502020204030204" pitchFamily="34" charset="0"/>
                <a:ea typeface="Microsoft YaHei" panose="020B0503020204020204" pitchFamily="34" charset="-122"/>
              </a:rPr>
              <a:t> 並討論其影響</a:t>
            </a:r>
            <a:r>
              <a:rPr lang="en-US" altLang="zh-TW" sz="2400" b="1" dirty="0">
                <a:solidFill>
                  <a:srgbClr val="FFC000"/>
                </a:solidFill>
                <a:latin typeface="Calibri" panose="020F0502020204030204" pitchFamily="34" charset="0"/>
                <a:ea typeface="Microsoft YaHei" panose="020B0503020204020204" pitchFamily="34" charset="-122"/>
              </a:rPr>
              <a:t>?</a:t>
            </a:r>
          </a:p>
          <a:p>
            <a:r>
              <a:rPr lang="zh-TW" altLang="en-US" sz="2400" b="1" dirty="0">
                <a:solidFill>
                  <a:srgbClr val="FFC000"/>
                </a:solidFill>
                <a:latin typeface="Calibri" panose="020F0502020204030204" pitchFamily="34" charset="0"/>
                <a:ea typeface="Microsoft YaHei" panose="020B0503020204020204" pitchFamily="34" charset="-122"/>
              </a:rPr>
              <a:t>   若有統計顯著性，是否具有臨床重要性 </a:t>
            </a:r>
            <a:r>
              <a:rPr lang="en-US" altLang="zh-TW" sz="2400" b="1" dirty="0">
                <a:solidFill>
                  <a:srgbClr val="FFC000"/>
                </a:solidFill>
                <a:latin typeface="Calibri" panose="020F0502020204030204" pitchFamily="34" charset="0"/>
                <a:ea typeface="Microsoft YaHei" panose="020B0503020204020204" pitchFamily="34" charset="-122"/>
              </a:rPr>
              <a:t>(</a:t>
            </a:r>
            <a:r>
              <a:rPr lang="zh-TW" altLang="en-US" sz="2400" b="1" dirty="0">
                <a:solidFill>
                  <a:srgbClr val="FFC000"/>
                </a:solidFill>
                <a:latin typeface="Calibri" panose="020F0502020204030204" pitchFamily="34" charset="0"/>
                <a:ea typeface="Microsoft YaHei" panose="020B0503020204020204" pitchFamily="34" charset="-122"/>
              </a:rPr>
              <a:t>最小臨床重要差異</a:t>
            </a:r>
            <a:r>
              <a:rPr lang="en-US" altLang="zh-TW" sz="2400" b="1" dirty="0">
                <a:solidFill>
                  <a:srgbClr val="FFC000"/>
                </a:solidFill>
                <a:latin typeface="Calibri" panose="020F0502020204030204" pitchFamily="34" charset="0"/>
                <a:ea typeface="Microsoft YaHei" panose="020B0503020204020204" pitchFamily="34" charset="-122"/>
              </a:rPr>
              <a:t>MCID)?</a:t>
            </a:r>
          </a:p>
          <a:p>
            <a:r>
              <a:rPr lang="en-US" altLang="zh-TW" sz="2400" b="1" dirty="0">
                <a:solidFill>
                  <a:srgbClr val="FFC000"/>
                </a:solidFill>
                <a:latin typeface="Calibri" panose="020F0502020204030204" pitchFamily="34" charset="0"/>
                <a:ea typeface="Microsoft YaHei" panose="020B0503020204020204" pitchFamily="34" charset="-122"/>
              </a:rPr>
              <a:t>   </a:t>
            </a:r>
            <a:r>
              <a:rPr lang="zh-TW" altLang="en-US" sz="2400" b="1" dirty="0">
                <a:solidFill>
                  <a:srgbClr val="FFC000"/>
                </a:solidFill>
                <a:latin typeface="Calibri" panose="020F0502020204030204" pitchFamily="34" charset="0"/>
                <a:ea typeface="Microsoft YaHei" panose="020B0503020204020204" pitchFamily="34" charset="-122"/>
              </a:rPr>
              <a:t>是否討論任何發表偏差對結果的影響</a:t>
            </a:r>
            <a:r>
              <a:rPr lang="en-US" altLang="zh-TW" sz="2400" b="1" dirty="0">
                <a:solidFill>
                  <a:srgbClr val="FFC000"/>
                </a:solidFill>
                <a:latin typeface="Calibri" panose="020F0502020204030204" pitchFamily="34" charset="0"/>
                <a:ea typeface="Microsoft YaHei" panose="020B0503020204020204" pitchFamily="34" charset="-122"/>
              </a:rPr>
              <a:t>?</a:t>
            </a:r>
          </a:p>
        </p:txBody>
      </p:sp>
    </p:spTree>
    <p:extLst>
      <p:ext uri="{BB962C8B-B14F-4D97-AF65-F5344CB8AC3E}">
        <p14:creationId xmlns:p14="http://schemas.microsoft.com/office/powerpoint/2010/main" val="3094865500"/>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3E3EE03E-58C1-A64D-5505-EE47A941FF21}"/>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整合與評定證據品質</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graphicFrame>
        <p:nvGraphicFramePr>
          <p:cNvPr id="2" name="表格 1">
            <a:extLst>
              <a:ext uri="{FF2B5EF4-FFF2-40B4-BE49-F238E27FC236}">
                <a16:creationId xmlns:a16="http://schemas.microsoft.com/office/drawing/2014/main" id="{C6A5CD76-92A9-72FD-0FE9-9F11D2B2B207}"/>
              </a:ext>
            </a:extLst>
          </p:cNvPr>
          <p:cNvGraphicFramePr>
            <a:graphicFrameLocks noGrp="1"/>
          </p:cNvGraphicFramePr>
          <p:nvPr>
            <p:extLst>
              <p:ext uri="{D42A27DB-BD31-4B8C-83A1-F6EECF244321}">
                <p14:modId xmlns:p14="http://schemas.microsoft.com/office/powerpoint/2010/main" val="856411935"/>
              </p:ext>
            </p:extLst>
          </p:nvPr>
        </p:nvGraphicFramePr>
        <p:xfrm>
          <a:off x="361507" y="1339701"/>
          <a:ext cx="11525689" cy="2692479"/>
        </p:xfrm>
        <a:graphic>
          <a:graphicData uri="http://schemas.openxmlformats.org/drawingml/2006/table">
            <a:tbl>
              <a:tblPr firstRow="1" bandRow="1">
                <a:tableStyleId>{5C22544A-7EE6-4342-B048-85BDC9FD1C3A}</a:tableStyleId>
              </a:tblPr>
              <a:tblGrid>
                <a:gridCol w="1646527">
                  <a:extLst>
                    <a:ext uri="{9D8B030D-6E8A-4147-A177-3AD203B41FA5}">
                      <a16:colId xmlns:a16="http://schemas.microsoft.com/office/drawing/2014/main" val="3568927114"/>
                    </a:ext>
                  </a:extLst>
                </a:gridCol>
                <a:gridCol w="1646527">
                  <a:extLst>
                    <a:ext uri="{9D8B030D-6E8A-4147-A177-3AD203B41FA5}">
                      <a16:colId xmlns:a16="http://schemas.microsoft.com/office/drawing/2014/main" val="146137322"/>
                    </a:ext>
                  </a:extLst>
                </a:gridCol>
                <a:gridCol w="1646527">
                  <a:extLst>
                    <a:ext uri="{9D8B030D-6E8A-4147-A177-3AD203B41FA5}">
                      <a16:colId xmlns:a16="http://schemas.microsoft.com/office/drawing/2014/main" val="1153607507"/>
                    </a:ext>
                  </a:extLst>
                </a:gridCol>
                <a:gridCol w="1646527">
                  <a:extLst>
                    <a:ext uri="{9D8B030D-6E8A-4147-A177-3AD203B41FA5}">
                      <a16:colId xmlns:a16="http://schemas.microsoft.com/office/drawing/2014/main" val="3502230636"/>
                    </a:ext>
                  </a:extLst>
                </a:gridCol>
                <a:gridCol w="1646527">
                  <a:extLst>
                    <a:ext uri="{9D8B030D-6E8A-4147-A177-3AD203B41FA5}">
                      <a16:colId xmlns:a16="http://schemas.microsoft.com/office/drawing/2014/main" val="2757597865"/>
                    </a:ext>
                  </a:extLst>
                </a:gridCol>
                <a:gridCol w="1646527">
                  <a:extLst>
                    <a:ext uri="{9D8B030D-6E8A-4147-A177-3AD203B41FA5}">
                      <a16:colId xmlns:a16="http://schemas.microsoft.com/office/drawing/2014/main" val="4161050102"/>
                    </a:ext>
                  </a:extLst>
                </a:gridCol>
                <a:gridCol w="1646527">
                  <a:extLst>
                    <a:ext uri="{9D8B030D-6E8A-4147-A177-3AD203B41FA5}">
                      <a16:colId xmlns:a16="http://schemas.microsoft.com/office/drawing/2014/main" val="3219389712"/>
                    </a:ext>
                  </a:extLst>
                </a:gridCol>
              </a:tblGrid>
              <a:tr h="724549">
                <a:tc>
                  <a:txBody>
                    <a:bodyPr/>
                    <a:lstStyle/>
                    <a:p>
                      <a:pPr algn="ctr"/>
                      <a:r>
                        <a:rPr lang="zh-TW" altLang="en-US" sz="2400" baseline="0" dirty="0">
                          <a:solidFill>
                            <a:schemeClr val="tx1"/>
                          </a:solidFill>
                          <a:latin typeface="Calibri" panose="020F0502020204030204" pitchFamily="34" charset="0"/>
                          <a:ea typeface="Microsoft YaHei" panose="020B0503020204020204" pitchFamily="34" charset="-122"/>
                        </a:rPr>
                        <a:t>樣本數</a:t>
                      </a:r>
                      <a:endParaRPr lang="en-US" altLang="zh-TW" sz="2400" baseline="0" dirty="0">
                        <a:solidFill>
                          <a:schemeClr val="tx1"/>
                        </a:solidFill>
                        <a:latin typeface="Calibri" panose="020F0502020204030204" pitchFamily="34" charset="0"/>
                        <a:ea typeface="Microsoft YaHei" panose="020B0503020204020204" pitchFamily="34" charset="-122"/>
                      </a:endParaRPr>
                    </a:p>
                    <a:p>
                      <a:pPr algn="ctr"/>
                      <a:r>
                        <a:rPr lang="en-US" altLang="zh-TW" sz="1400" b="0" baseline="0" dirty="0">
                          <a:solidFill>
                            <a:schemeClr val="tx1"/>
                          </a:solidFill>
                          <a:latin typeface="Calibri" panose="020F0502020204030204" pitchFamily="34" charset="0"/>
                          <a:ea typeface="Microsoft YaHei" panose="020B0503020204020204" pitchFamily="34" charset="-122"/>
                        </a:rPr>
                        <a:t>No. of participants</a:t>
                      </a:r>
                      <a:endParaRPr lang="zh-TW" altLang="en-US" sz="1400" b="0" baseline="0" dirty="0">
                        <a:solidFill>
                          <a:schemeClr val="tx1"/>
                        </a:solidFill>
                        <a:latin typeface="Calibri" panose="020F0502020204030204" pitchFamily="34" charset="0"/>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r>
                        <a:rPr lang="zh-TW" altLang="en-US" sz="2400" baseline="0" dirty="0">
                          <a:solidFill>
                            <a:schemeClr val="tx1"/>
                          </a:solidFill>
                          <a:latin typeface="Calibri" panose="020F0502020204030204" pitchFamily="34" charset="0"/>
                          <a:ea typeface="Microsoft YaHei" panose="020B0503020204020204" pitchFamily="34" charset="-122"/>
                        </a:rPr>
                        <a:t>偏差風險</a:t>
                      </a:r>
                      <a:endParaRPr lang="en-US" altLang="zh-TW" sz="2400" baseline="0" dirty="0">
                        <a:solidFill>
                          <a:schemeClr val="tx1"/>
                        </a:solidFill>
                        <a:latin typeface="Calibri" panose="020F0502020204030204" pitchFamily="34" charset="0"/>
                        <a:ea typeface="Microsoft YaHei" panose="020B0503020204020204" pitchFamily="34" charset="-122"/>
                      </a:endParaRPr>
                    </a:p>
                    <a:p>
                      <a:pPr algn="ctr"/>
                      <a:r>
                        <a:rPr lang="en-US" altLang="zh-TW" sz="1400" b="0" baseline="0" dirty="0">
                          <a:solidFill>
                            <a:schemeClr val="tx1"/>
                          </a:solidFill>
                          <a:latin typeface="Calibri" panose="020F0502020204030204" pitchFamily="34" charset="0"/>
                          <a:ea typeface="Microsoft YaHei" panose="020B0503020204020204" pitchFamily="34" charset="-122"/>
                        </a:rPr>
                        <a:t>Risk of bias</a:t>
                      </a:r>
                      <a:endParaRPr lang="zh-TW" altLang="en-US" sz="1400" b="0" baseline="0" dirty="0">
                        <a:solidFill>
                          <a:schemeClr val="tx1"/>
                        </a:solidFill>
                        <a:latin typeface="Calibri" panose="020F0502020204030204" pitchFamily="34" charset="0"/>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r>
                        <a:rPr lang="zh-TW" altLang="en-US" sz="2400" baseline="0" dirty="0">
                          <a:solidFill>
                            <a:schemeClr val="tx1"/>
                          </a:solidFill>
                          <a:latin typeface="Calibri" panose="020F0502020204030204" pitchFamily="34" charset="0"/>
                          <a:ea typeface="Microsoft YaHei" panose="020B0503020204020204" pitchFamily="34" charset="-122"/>
                        </a:rPr>
                        <a:t>不一致性</a:t>
                      </a:r>
                      <a:endParaRPr lang="en-US" altLang="zh-TW" sz="2400" baseline="0" dirty="0">
                        <a:solidFill>
                          <a:schemeClr val="tx1"/>
                        </a:solidFill>
                        <a:latin typeface="Calibri" panose="020F0502020204030204" pitchFamily="34" charset="0"/>
                        <a:ea typeface="Microsoft YaHei" panose="020B0503020204020204" pitchFamily="34" charset="-122"/>
                      </a:endParaRPr>
                    </a:p>
                    <a:p>
                      <a:pPr algn="ctr"/>
                      <a:r>
                        <a:rPr lang="en-US" altLang="zh-TW" sz="1400" b="0" baseline="0" dirty="0">
                          <a:solidFill>
                            <a:schemeClr val="tx1"/>
                          </a:solidFill>
                          <a:latin typeface="Calibri" panose="020F0502020204030204" pitchFamily="34" charset="0"/>
                          <a:ea typeface="Microsoft YaHei" panose="020B0503020204020204" pitchFamily="34" charset="-122"/>
                        </a:rPr>
                        <a:t>Inconsistency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r>
                        <a:rPr lang="zh-TW" altLang="en-US" sz="2400" baseline="0" dirty="0">
                          <a:solidFill>
                            <a:schemeClr val="tx1"/>
                          </a:solidFill>
                          <a:latin typeface="Calibri" panose="020F0502020204030204" pitchFamily="34" charset="0"/>
                          <a:ea typeface="Microsoft YaHei" panose="020B0503020204020204" pitchFamily="34" charset="-122"/>
                        </a:rPr>
                        <a:t>間接性</a:t>
                      </a:r>
                      <a:endParaRPr lang="en-US" altLang="zh-TW" sz="2400" baseline="0" dirty="0">
                        <a:solidFill>
                          <a:schemeClr val="tx1"/>
                        </a:solidFill>
                        <a:latin typeface="Calibri" panose="020F0502020204030204" pitchFamily="34" charset="0"/>
                        <a:ea typeface="Microsoft YaHei" panose="020B0503020204020204" pitchFamily="34" charset="-122"/>
                      </a:endParaRPr>
                    </a:p>
                    <a:p>
                      <a:pPr algn="ctr"/>
                      <a:r>
                        <a:rPr lang="en-US" altLang="zh-TW" sz="1400" b="0" baseline="0" dirty="0">
                          <a:solidFill>
                            <a:schemeClr val="tx1"/>
                          </a:solidFill>
                          <a:latin typeface="Calibri" panose="020F0502020204030204" pitchFamily="34" charset="0"/>
                          <a:ea typeface="Microsoft YaHei" panose="020B0503020204020204" pitchFamily="34" charset="-122"/>
                        </a:rPr>
                        <a:t>Indirectness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r>
                        <a:rPr lang="zh-TW" altLang="en-US" sz="2400" baseline="0" dirty="0">
                          <a:solidFill>
                            <a:schemeClr val="tx1"/>
                          </a:solidFill>
                          <a:latin typeface="Calibri" panose="020F0502020204030204" pitchFamily="34" charset="0"/>
                          <a:ea typeface="Microsoft YaHei" panose="020B0503020204020204" pitchFamily="34" charset="-122"/>
                        </a:rPr>
                        <a:t>不精確性</a:t>
                      </a:r>
                      <a:endParaRPr lang="en-US" altLang="zh-TW" sz="2400" baseline="0" dirty="0">
                        <a:solidFill>
                          <a:schemeClr val="tx1"/>
                        </a:solidFill>
                        <a:latin typeface="Calibri" panose="020F0502020204030204" pitchFamily="34" charset="0"/>
                        <a:ea typeface="Microsoft YaHei" panose="020B0503020204020204" pitchFamily="34" charset="-122"/>
                      </a:endParaRPr>
                    </a:p>
                    <a:p>
                      <a:pPr algn="ctr"/>
                      <a:r>
                        <a:rPr lang="en-US" altLang="zh-TW" sz="1400" b="0" baseline="0" dirty="0">
                          <a:solidFill>
                            <a:schemeClr val="tx1"/>
                          </a:solidFill>
                          <a:latin typeface="Calibri" panose="020F0502020204030204" pitchFamily="34" charset="0"/>
                          <a:ea typeface="Microsoft YaHei" panose="020B0503020204020204" pitchFamily="34" charset="-122"/>
                        </a:rPr>
                        <a:t>Imprecision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r>
                        <a:rPr lang="zh-TW" altLang="en-US" sz="2400" baseline="0" dirty="0">
                          <a:solidFill>
                            <a:schemeClr val="tx1"/>
                          </a:solidFill>
                          <a:latin typeface="Calibri" panose="020F0502020204030204" pitchFamily="34" charset="0"/>
                          <a:ea typeface="Microsoft YaHei" panose="020B0503020204020204" pitchFamily="34" charset="-122"/>
                        </a:rPr>
                        <a:t>發表偏差</a:t>
                      </a:r>
                      <a:endParaRPr lang="en-US" altLang="zh-TW" sz="2400" baseline="0" dirty="0">
                        <a:solidFill>
                          <a:schemeClr val="tx1"/>
                        </a:solidFill>
                        <a:latin typeface="Calibri" panose="020F0502020204030204" pitchFamily="34" charset="0"/>
                        <a:ea typeface="Microsoft YaHei" panose="020B0503020204020204" pitchFamily="34" charset="-122"/>
                      </a:endParaRPr>
                    </a:p>
                    <a:p>
                      <a:pPr algn="ctr"/>
                      <a:r>
                        <a:rPr lang="en-US" altLang="zh-TW" sz="1400" b="0" baseline="0" dirty="0">
                          <a:solidFill>
                            <a:schemeClr val="tx1"/>
                          </a:solidFill>
                          <a:latin typeface="Calibri" panose="020F0502020204030204" pitchFamily="34" charset="0"/>
                          <a:ea typeface="Microsoft YaHei" panose="020B0503020204020204" pitchFamily="34" charset="-122"/>
                        </a:rPr>
                        <a:t>Publication bias</a:t>
                      </a:r>
                      <a:endParaRPr lang="zh-TW" altLang="en-US" sz="1400" b="0" baseline="0" dirty="0">
                        <a:solidFill>
                          <a:schemeClr val="tx1"/>
                        </a:solidFill>
                        <a:latin typeface="Calibri" panose="020F0502020204030204" pitchFamily="34" charset="0"/>
                        <a:ea typeface="Microsoft YaHei" panose="020B0503020204020204" pitchFamily="3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r>
                        <a:rPr lang="zh-TW" altLang="en-US" sz="2400" baseline="0" dirty="0">
                          <a:solidFill>
                            <a:schemeClr val="tx1"/>
                          </a:solidFill>
                          <a:latin typeface="Calibri" panose="020F0502020204030204" pitchFamily="34" charset="0"/>
                          <a:ea typeface="Microsoft YaHei" panose="020B0503020204020204" pitchFamily="34" charset="-122"/>
                        </a:rPr>
                        <a:t>證據品質</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2349610896"/>
                  </a:ext>
                </a:extLst>
              </a:tr>
              <a:tr h="465805">
                <a:tc gridSpan="7">
                  <a:txBody>
                    <a:bodyPr/>
                    <a:lstStyle/>
                    <a:p>
                      <a:pPr algn="l"/>
                      <a:r>
                        <a:rPr lang="zh-TW" altLang="en-US" sz="2800" b="1" baseline="0" dirty="0">
                          <a:solidFill>
                            <a:schemeClr val="tx1"/>
                          </a:solidFill>
                          <a:latin typeface="Calibri" panose="020F0502020204030204" pitchFamily="34" charset="0"/>
                          <a:ea typeface="Microsoft YaHei" panose="020B0503020204020204" pitchFamily="34" charset="-122"/>
                        </a:rPr>
                        <a:t>結果</a:t>
                      </a:r>
                      <a:r>
                        <a:rPr lang="en-US" altLang="zh-TW" sz="2800" b="1" baseline="0" dirty="0">
                          <a:solidFill>
                            <a:schemeClr val="tx1"/>
                          </a:solidFill>
                          <a:latin typeface="Calibri" panose="020F0502020204030204" pitchFamily="34" charset="0"/>
                          <a:ea typeface="Microsoft YaHei" panose="020B0503020204020204" pitchFamily="34" charset="-122"/>
                        </a:rPr>
                        <a:t>1</a:t>
                      </a:r>
                      <a:r>
                        <a:rPr lang="zh-TW" altLang="en-US" sz="2800" b="1" baseline="0" dirty="0">
                          <a:solidFill>
                            <a:schemeClr val="tx1"/>
                          </a:solidFill>
                          <a:latin typeface="Calibri" panose="020F0502020204030204" pitchFamily="34" charset="0"/>
                          <a:ea typeface="Microsoft YaHei" panose="020B0503020204020204" pitchFamily="34" charset="-122"/>
                        </a:rPr>
                        <a:t>：</a:t>
                      </a:r>
                      <a:r>
                        <a:rPr lang="en-US" altLang="zh-TW" sz="2800" b="1" baseline="0" dirty="0">
                          <a:solidFill>
                            <a:schemeClr val="tx1"/>
                          </a:solidFill>
                          <a:latin typeface="Calibri" panose="020F0502020204030204" pitchFamily="34" charset="0"/>
                          <a:ea typeface="Microsoft YaHei" panose="020B0503020204020204" pitchFamily="34" charset="-122"/>
                        </a:rPr>
                        <a:t>OOOOO</a:t>
                      </a:r>
                      <a:r>
                        <a:rPr lang="zh-TW" altLang="en-US" sz="2800" b="1" baseline="0" dirty="0">
                          <a:solidFill>
                            <a:schemeClr val="tx1"/>
                          </a:solidFill>
                          <a:latin typeface="Calibri" panose="020F0502020204030204" pitchFamily="34" charset="0"/>
                          <a:ea typeface="Microsoft YaHei" panose="020B0503020204020204" pitchFamily="34" charset="-122"/>
                        </a:rPr>
                        <a:t> </a:t>
                      </a:r>
                      <a:r>
                        <a:rPr lang="en-US" altLang="zh-TW" sz="2800" b="1" baseline="0" dirty="0">
                          <a:solidFill>
                            <a:schemeClr val="tx1"/>
                          </a:solidFill>
                          <a:latin typeface="Calibri" panose="020F0502020204030204" pitchFamily="34" charset="0"/>
                          <a:ea typeface="Microsoft YaHei" panose="020B0503020204020204" pitchFamily="34" charset="-122"/>
                        </a:rPr>
                        <a:t>(</a:t>
                      </a:r>
                      <a:r>
                        <a:rPr lang="zh-TW" altLang="en-US" sz="2800" b="1" baseline="0" dirty="0">
                          <a:solidFill>
                            <a:schemeClr val="tx1"/>
                          </a:solidFill>
                          <a:latin typeface="Calibri" panose="020F0502020204030204" pitchFamily="34" charset="0"/>
                          <a:ea typeface="Microsoft YaHei" panose="020B0503020204020204" pitchFamily="34" charset="-122"/>
                        </a:rPr>
                        <a:t>追蹤時間</a:t>
                      </a:r>
                      <a:r>
                        <a:rPr lang="en-US" altLang="zh-TW" sz="2800" b="1" baseline="0" dirty="0">
                          <a:solidFill>
                            <a:schemeClr val="tx1"/>
                          </a:solidFill>
                          <a:latin typeface="Calibri" panose="020F0502020204030204" pitchFamily="34" charset="0"/>
                          <a:ea typeface="Microsoft YaHei" panose="020B0503020204020204" pitchFamily="34" charset="-122"/>
                        </a:rPr>
                        <a:t>)</a:t>
                      </a:r>
                      <a:endParaRPr lang="zh-TW" altLang="en-US" sz="2800" b="1"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zh-TW" altLang="en-US" sz="18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zh-TW" altLang="en-US" sz="18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zh-TW" altLang="en-US" sz="18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zh-TW" altLang="en-US" sz="18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zh-TW" altLang="en-US" sz="18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zh-TW" altLang="en-US" sz="2000" b="1"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9953593"/>
                  </a:ext>
                </a:extLst>
              </a:tr>
              <a:tr h="465805">
                <a:tc>
                  <a:txBody>
                    <a:bodyPr/>
                    <a:lstStyle/>
                    <a:p>
                      <a:pPr algn="ctr"/>
                      <a:endParaRPr lang="zh-TW" altLang="en-US" sz="18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zh-TW" altLang="en-US" sz="18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zh-TW" altLang="en-US" sz="18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zh-TW" altLang="en-US" sz="18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zh-TW" altLang="en-US" sz="18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zh-TW" altLang="en-US" sz="1800" baseline="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zh-TW" altLang="en-US" sz="2000" b="1"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75277184"/>
                  </a:ext>
                </a:extLst>
              </a:tr>
              <a:tr h="465805">
                <a:tc gridSpan="7">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2800" b="1" kern="1200" baseline="0" dirty="0">
                          <a:solidFill>
                            <a:schemeClr val="tx1"/>
                          </a:solidFill>
                          <a:latin typeface="Calibri" panose="020F0502020204030204" pitchFamily="34" charset="0"/>
                          <a:ea typeface="Microsoft YaHei" panose="020B0503020204020204" pitchFamily="34" charset="-122"/>
                          <a:cs typeface="+mn-cs"/>
                        </a:rPr>
                        <a:t>結果</a:t>
                      </a:r>
                      <a:r>
                        <a:rPr lang="en-US" altLang="zh-TW" sz="2800" b="1" kern="1200" baseline="0" dirty="0">
                          <a:solidFill>
                            <a:schemeClr val="tx1"/>
                          </a:solidFill>
                          <a:latin typeface="Calibri" panose="020F0502020204030204" pitchFamily="34" charset="0"/>
                          <a:ea typeface="Microsoft YaHei" panose="020B0503020204020204" pitchFamily="34" charset="-122"/>
                          <a:cs typeface="+mn-cs"/>
                        </a:rPr>
                        <a:t>2</a:t>
                      </a:r>
                      <a:r>
                        <a:rPr lang="zh-TW" altLang="en-US" sz="2800" b="1" kern="1200" baseline="0" dirty="0">
                          <a:solidFill>
                            <a:schemeClr val="tx1"/>
                          </a:solidFill>
                          <a:latin typeface="Calibri" panose="020F0502020204030204" pitchFamily="34" charset="0"/>
                          <a:ea typeface="Microsoft YaHei" panose="020B0503020204020204" pitchFamily="34" charset="-122"/>
                          <a:cs typeface="+mn-cs"/>
                        </a:rPr>
                        <a:t>：</a:t>
                      </a:r>
                      <a:r>
                        <a:rPr lang="en-US" altLang="zh-TW" sz="2800" b="1" kern="1200" baseline="0" dirty="0">
                          <a:solidFill>
                            <a:schemeClr val="tx1"/>
                          </a:solidFill>
                          <a:latin typeface="Calibri" panose="020F0502020204030204" pitchFamily="34" charset="0"/>
                          <a:ea typeface="Microsoft YaHei" panose="020B0503020204020204" pitchFamily="34" charset="-122"/>
                          <a:cs typeface="+mn-cs"/>
                        </a:rPr>
                        <a:t>OOOOO</a:t>
                      </a:r>
                      <a:r>
                        <a:rPr lang="zh-TW" altLang="en-US" sz="2800" b="1" kern="1200" baseline="0" dirty="0">
                          <a:solidFill>
                            <a:schemeClr val="tx1"/>
                          </a:solidFill>
                          <a:latin typeface="Calibri" panose="020F0502020204030204" pitchFamily="34" charset="0"/>
                          <a:ea typeface="Microsoft YaHei" panose="020B0503020204020204" pitchFamily="34" charset="-122"/>
                          <a:cs typeface="+mn-cs"/>
                        </a:rPr>
                        <a:t> </a:t>
                      </a:r>
                      <a:r>
                        <a:rPr lang="en-US" altLang="zh-TW" sz="2800" b="1" kern="1200" baseline="0" dirty="0">
                          <a:solidFill>
                            <a:schemeClr val="tx1"/>
                          </a:solidFill>
                          <a:latin typeface="Calibri" panose="020F0502020204030204" pitchFamily="34" charset="0"/>
                          <a:ea typeface="Microsoft YaHei" panose="020B0503020204020204" pitchFamily="34" charset="-122"/>
                          <a:cs typeface="+mn-cs"/>
                        </a:rPr>
                        <a:t>(</a:t>
                      </a:r>
                      <a:r>
                        <a:rPr lang="zh-TW" altLang="en-US" sz="2800" b="1" kern="1200" baseline="0" dirty="0">
                          <a:solidFill>
                            <a:schemeClr val="tx1"/>
                          </a:solidFill>
                          <a:latin typeface="Calibri" panose="020F0502020204030204" pitchFamily="34" charset="0"/>
                          <a:ea typeface="Microsoft YaHei" panose="020B0503020204020204" pitchFamily="34" charset="-122"/>
                          <a:cs typeface="+mn-cs"/>
                        </a:rPr>
                        <a:t>追蹤時間</a:t>
                      </a:r>
                      <a:r>
                        <a:rPr lang="en-US" altLang="zh-TW" sz="2800" b="1" kern="1200" baseline="0" dirty="0">
                          <a:solidFill>
                            <a:schemeClr val="tx1"/>
                          </a:solidFill>
                          <a:latin typeface="Calibri" panose="020F0502020204030204" pitchFamily="34" charset="0"/>
                          <a:ea typeface="Microsoft YaHei" panose="020B0503020204020204" pitchFamily="34" charset="-122"/>
                          <a:cs typeface="+mn-cs"/>
                        </a:rPr>
                        <a:t>)</a:t>
                      </a:r>
                      <a:endParaRPr lang="zh-TW" altLang="en-US" sz="2800" b="1" kern="1200" baseline="0" dirty="0">
                        <a:solidFill>
                          <a:schemeClr val="tx1"/>
                        </a:solidFill>
                        <a:latin typeface="Calibri" panose="020F0502020204030204" pitchFamily="34" charset="0"/>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zh-TW" altLang="en-US" sz="18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zh-TW" altLang="en-US" sz="18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zh-TW" altLang="en-US" sz="18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zh-TW" altLang="en-US" sz="18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zh-TW" altLang="en-US" sz="18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zh-TW" altLang="en-US" sz="2000" b="1"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47320461"/>
                  </a:ext>
                </a:extLst>
              </a:tr>
              <a:tr h="465805">
                <a:tc>
                  <a:txBody>
                    <a:bodyPr/>
                    <a:lstStyle/>
                    <a:p>
                      <a:pPr algn="ctr"/>
                      <a:endParaRPr lang="zh-TW" altLang="en-US" sz="1800" baseline="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zh-TW" altLang="en-US" sz="1800" baseline="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zh-TW" altLang="en-US" sz="18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zh-TW" altLang="en-US" sz="18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zh-TW" altLang="en-US" sz="18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zh-TW" altLang="en-US" sz="1800"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zh-TW" altLang="en-US" sz="2000" b="1" baseline="0" dirty="0">
                        <a:solidFill>
                          <a:schemeClr val="tx1"/>
                        </a:solidFill>
                        <a:latin typeface="Calibri" panose="020F0502020204030204" pitchFamily="34" charset="0"/>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8683073"/>
                  </a:ext>
                </a:extLst>
              </a:tr>
            </a:tbl>
          </a:graphicData>
        </a:graphic>
      </p:graphicFrame>
    </p:spTree>
    <p:extLst>
      <p:ext uri="{BB962C8B-B14F-4D97-AF65-F5344CB8AC3E}">
        <p14:creationId xmlns:p14="http://schemas.microsoft.com/office/powerpoint/2010/main" val="3489184019"/>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BB603E39-8EA5-DC41-E98B-E25E16DAD09F}"/>
              </a:ext>
            </a:extLst>
          </p:cNvPr>
          <p:cNvSpPr/>
          <p:nvPr/>
        </p:nvSpPr>
        <p:spPr>
          <a:xfrm>
            <a:off x="0" y="0"/>
            <a:ext cx="6817895"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6000" b="1" dirty="0">
                <a:solidFill>
                  <a:schemeClr val="bg1"/>
                </a:solidFill>
                <a:latin typeface="Calibri" panose="020F0502020204030204" pitchFamily="34" charset="0"/>
                <a:ea typeface="Microsoft YaHei" panose="020B0503020204020204" pitchFamily="34" charset="-122"/>
              </a:rPr>
              <a:t>臨床應用</a:t>
            </a:r>
            <a:endParaRPr lang="en-US" altLang="zh-TW" sz="6000" b="1" dirty="0">
              <a:solidFill>
                <a:schemeClr val="bg1"/>
              </a:solidFill>
              <a:latin typeface="Calibri" panose="020F0502020204030204" pitchFamily="34" charset="0"/>
              <a:ea typeface="Microsoft YaHei" panose="020B0503020204020204" pitchFamily="34" charset="-122"/>
            </a:endParaRPr>
          </a:p>
          <a:p>
            <a:pPr algn="ctr"/>
            <a:r>
              <a:rPr lang="en-US" altLang="zh-TW" sz="7200" b="1" dirty="0">
                <a:solidFill>
                  <a:schemeClr val="bg1"/>
                </a:solidFill>
                <a:latin typeface="Calibri" panose="020F0502020204030204" pitchFamily="34" charset="0"/>
                <a:ea typeface="Microsoft YaHei" panose="020B0503020204020204" pitchFamily="34" charset="-122"/>
              </a:rPr>
              <a:t>Apply</a:t>
            </a:r>
            <a:endParaRPr lang="en-US" altLang="zh-TW" sz="6000" b="1" dirty="0">
              <a:solidFill>
                <a:schemeClr val="bg1"/>
              </a:solidFill>
              <a:latin typeface="Calibri" panose="020F0502020204030204" pitchFamily="34" charset="0"/>
              <a:ea typeface="Microsoft YaHei" panose="020B0503020204020204" pitchFamily="34" charset="-122"/>
            </a:endParaRPr>
          </a:p>
        </p:txBody>
      </p:sp>
      <p:sp>
        <p:nvSpPr>
          <p:cNvPr id="7" name="文字方塊 6">
            <a:extLst>
              <a:ext uri="{FF2B5EF4-FFF2-40B4-BE49-F238E27FC236}">
                <a16:creationId xmlns:a16="http://schemas.microsoft.com/office/drawing/2014/main" id="{A780D943-46F0-718C-119C-1E622C595CA8}"/>
              </a:ext>
            </a:extLst>
          </p:cNvPr>
          <p:cNvSpPr txBox="1"/>
          <p:nvPr/>
        </p:nvSpPr>
        <p:spPr>
          <a:xfrm>
            <a:off x="7230063" y="973393"/>
            <a:ext cx="4519196" cy="5078313"/>
          </a:xfrm>
          <a:prstGeom prst="rect">
            <a:avLst/>
          </a:prstGeom>
          <a:noFill/>
        </p:spPr>
        <p:txBody>
          <a:bodyPr wrap="square" rtlCol="0">
            <a:spAutoFit/>
          </a:bodyPr>
          <a:lstStyle>
            <a:defPPr>
              <a:defRPr lang="zh-TW"/>
            </a:defPPr>
            <a:lvl1pPr>
              <a:defRPr sz="4800" b="1">
                <a:latin typeface="Microsoft YaHei" panose="020B0503020204020204" pitchFamily="34" charset="-122"/>
                <a:ea typeface="Microsoft YaHei" panose="020B0503020204020204" pitchFamily="34" charset="-122"/>
              </a:defRPr>
            </a:lvl1pPr>
          </a:lstStyle>
          <a:p>
            <a:pPr algn="ctr"/>
            <a:r>
              <a:rPr lang="zh-TW" altLang="en-US" sz="3600" dirty="0">
                <a:latin typeface="Calibri" panose="020F0502020204030204" pitchFamily="34" charset="0"/>
              </a:rPr>
              <a:t>能否應用在本案例</a:t>
            </a:r>
            <a:endParaRPr lang="en-US" altLang="zh-TW" sz="3600" dirty="0">
              <a:latin typeface="Calibri" panose="020F0502020204030204" pitchFamily="34" charset="0"/>
            </a:endParaRPr>
          </a:p>
          <a:p>
            <a:pPr algn="ctr"/>
            <a:r>
              <a:rPr lang="en-US" altLang="zh-TW" sz="3600" dirty="0">
                <a:latin typeface="Calibri" panose="020F0502020204030204" pitchFamily="34" charset="0"/>
                <a:sym typeface="Wingdings 3" panose="05040102010807070707" pitchFamily="18" charset="2"/>
              </a:rPr>
              <a:t></a:t>
            </a:r>
            <a:endParaRPr lang="en-US" altLang="zh-TW" sz="3600" dirty="0">
              <a:latin typeface="Calibri" panose="020F0502020204030204" pitchFamily="34" charset="0"/>
            </a:endParaRPr>
          </a:p>
          <a:p>
            <a:pPr algn="ctr"/>
            <a:r>
              <a:rPr lang="zh-TW" altLang="en-US" sz="3600" dirty="0">
                <a:latin typeface="Calibri" panose="020F0502020204030204" pitchFamily="34" charset="0"/>
              </a:rPr>
              <a:t>考量利益與風險</a:t>
            </a:r>
            <a:endParaRPr lang="en-US" altLang="zh-TW" sz="3600" dirty="0">
              <a:latin typeface="Calibri" panose="020F0502020204030204" pitchFamily="34" charset="0"/>
            </a:endParaRPr>
          </a:p>
          <a:p>
            <a:pPr algn="ctr"/>
            <a:r>
              <a:rPr lang="en-US" altLang="zh-TW" sz="3600" dirty="0">
                <a:latin typeface="Calibri" panose="020F0502020204030204" pitchFamily="34" charset="0"/>
                <a:sym typeface="Wingdings 3" panose="05040102010807070707" pitchFamily="18" charset="2"/>
              </a:rPr>
              <a:t></a:t>
            </a:r>
            <a:endParaRPr lang="en-US" altLang="zh-TW" sz="3600" dirty="0">
              <a:latin typeface="Calibri" panose="020F0502020204030204" pitchFamily="34" charset="0"/>
            </a:endParaRPr>
          </a:p>
          <a:p>
            <a:pPr algn="ctr"/>
            <a:r>
              <a:rPr lang="zh-TW" altLang="en-US" sz="3600" dirty="0">
                <a:latin typeface="Calibri" panose="020F0502020204030204" pitchFamily="34" charset="0"/>
              </a:rPr>
              <a:t>考量成本效益</a:t>
            </a:r>
            <a:endParaRPr lang="en-US" altLang="zh-TW" sz="3600" dirty="0">
              <a:latin typeface="Calibri" panose="020F0502020204030204" pitchFamily="34" charset="0"/>
            </a:endParaRPr>
          </a:p>
          <a:p>
            <a:pPr algn="ctr"/>
            <a:r>
              <a:rPr lang="en-US" altLang="zh-TW" sz="3600" dirty="0">
                <a:latin typeface="Calibri" panose="020F0502020204030204" pitchFamily="34" charset="0"/>
                <a:sym typeface="Wingdings 3" panose="05040102010807070707" pitchFamily="18" charset="2"/>
              </a:rPr>
              <a:t></a:t>
            </a:r>
            <a:endParaRPr lang="en-US" altLang="zh-TW" sz="3600" dirty="0">
              <a:latin typeface="Calibri" panose="020F0502020204030204" pitchFamily="34" charset="0"/>
            </a:endParaRPr>
          </a:p>
          <a:p>
            <a:pPr algn="ctr"/>
            <a:r>
              <a:rPr lang="zh-TW" altLang="en-US" sz="3600" dirty="0">
                <a:latin typeface="Calibri" panose="020F0502020204030204" pitchFamily="34" charset="0"/>
              </a:rPr>
              <a:t>考量病人價值偏好</a:t>
            </a:r>
            <a:endParaRPr lang="en-US" altLang="zh-TW" sz="3600" dirty="0">
              <a:latin typeface="Calibri" panose="020F0502020204030204" pitchFamily="34" charset="0"/>
            </a:endParaRPr>
          </a:p>
          <a:p>
            <a:pPr algn="ctr"/>
            <a:r>
              <a:rPr lang="en-US" altLang="zh-TW" sz="3600" dirty="0">
                <a:latin typeface="Calibri" panose="020F0502020204030204" pitchFamily="34" charset="0"/>
                <a:sym typeface="Wingdings 3" panose="05040102010807070707" pitchFamily="18" charset="2"/>
              </a:rPr>
              <a:t></a:t>
            </a:r>
            <a:endParaRPr lang="en-US" altLang="zh-TW" sz="3600" dirty="0">
              <a:latin typeface="Calibri" panose="020F0502020204030204" pitchFamily="34" charset="0"/>
            </a:endParaRPr>
          </a:p>
          <a:p>
            <a:pPr algn="ctr"/>
            <a:r>
              <a:rPr lang="zh-TW" altLang="en-US" sz="3600" dirty="0">
                <a:latin typeface="Calibri" panose="020F0502020204030204" pitchFamily="34" charset="0"/>
              </a:rPr>
              <a:t>給予建議強度</a:t>
            </a:r>
            <a:endParaRPr lang="en-US" altLang="zh-TW" sz="3600" dirty="0">
              <a:latin typeface="Calibri" panose="020F0502020204030204" pitchFamily="34" charset="0"/>
            </a:endParaRPr>
          </a:p>
        </p:txBody>
      </p:sp>
    </p:spTree>
    <p:extLst>
      <p:ext uri="{BB962C8B-B14F-4D97-AF65-F5344CB8AC3E}">
        <p14:creationId xmlns:p14="http://schemas.microsoft.com/office/powerpoint/2010/main" val="3053222979"/>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F8A66B77-5478-FAE1-AEDF-1B7E2BEDD77F}"/>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能否應用在本案例</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graphicFrame>
        <p:nvGraphicFramePr>
          <p:cNvPr id="4" name="表格 3">
            <a:extLst>
              <a:ext uri="{FF2B5EF4-FFF2-40B4-BE49-F238E27FC236}">
                <a16:creationId xmlns:a16="http://schemas.microsoft.com/office/drawing/2014/main" id="{E8568CBE-47BD-53E6-E4A1-466630161FBA}"/>
              </a:ext>
            </a:extLst>
          </p:cNvPr>
          <p:cNvGraphicFramePr>
            <a:graphicFrameLocks noGrp="1"/>
          </p:cNvGraphicFramePr>
          <p:nvPr>
            <p:extLst>
              <p:ext uri="{D42A27DB-BD31-4B8C-83A1-F6EECF244321}">
                <p14:modId xmlns:p14="http://schemas.microsoft.com/office/powerpoint/2010/main" val="1244705896"/>
              </p:ext>
            </p:extLst>
          </p:nvPr>
        </p:nvGraphicFramePr>
        <p:xfrm>
          <a:off x="691761" y="1302449"/>
          <a:ext cx="10813112" cy="4955230"/>
        </p:xfrm>
        <a:graphic>
          <a:graphicData uri="http://schemas.openxmlformats.org/drawingml/2006/table">
            <a:tbl>
              <a:tblPr firstRow="1" bandRow="1">
                <a:tableStyleId>{5C22544A-7EE6-4342-B048-85BDC9FD1C3A}</a:tableStyleId>
              </a:tblPr>
              <a:tblGrid>
                <a:gridCol w="2892968">
                  <a:extLst>
                    <a:ext uri="{9D8B030D-6E8A-4147-A177-3AD203B41FA5}">
                      <a16:colId xmlns:a16="http://schemas.microsoft.com/office/drawing/2014/main" val="3410453295"/>
                    </a:ext>
                  </a:extLst>
                </a:gridCol>
                <a:gridCol w="2981288">
                  <a:extLst>
                    <a:ext uri="{9D8B030D-6E8A-4147-A177-3AD203B41FA5}">
                      <a16:colId xmlns:a16="http://schemas.microsoft.com/office/drawing/2014/main" val="1153471794"/>
                    </a:ext>
                  </a:extLst>
                </a:gridCol>
                <a:gridCol w="2981288">
                  <a:extLst>
                    <a:ext uri="{9D8B030D-6E8A-4147-A177-3AD203B41FA5}">
                      <a16:colId xmlns:a16="http://schemas.microsoft.com/office/drawing/2014/main" val="303220010"/>
                    </a:ext>
                  </a:extLst>
                </a:gridCol>
                <a:gridCol w="1957568">
                  <a:extLst>
                    <a:ext uri="{9D8B030D-6E8A-4147-A177-3AD203B41FA5}">
                      <a16:colId xmlns:a16="http://schemas.microsoft.com/office/drawing/2014/main" val="2600184052"/>
                    </a:ext>
                  </a:extLst>
                </a:gridCol>
              </a:tblGrid>
              <a:tr h="594399">
                <a:tc>
                  <a:txBody>
                    <a:bodyPr/>
                    <a:lstStyle/>
                    <a:p>
                      <a:pPr algn="ctr"/>
                      <a:endParaRPr lang="zh-TW" altLang="en-US" sz="2800" b="1" i="0" baseline="0" dirty="0">
                        <a:solidFill>
                          <a:schemeClr val="tx1"/>
                        </a:solidFill>
                        <a:latin typeface="Microsoft YaHei" panose="020B0503020204020204" pitchFamily="34" charset="-122"/>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TW" altLang="en-US" sz="2800" b="1" i="0" baseline="0" dirty="0">
                          <a:solidFill>
                            <a:schemeClr val="tx1"/>
                          </a:solidFill>
                          <a:latin typeface="Microsoft YaHei" panose="020B0503020204020204" pitchFamily="34" charset="-122"/>
                          <a:ea typeface="Microsoft YaHei" panose="020B0503020204020204" pitchFamily="34" charset="-122"/>
                        </a:rPr>
                        <a:t>文獻的病人</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TW" altLang="en-US" sz="2800" b="1" i="0" baseline="0" dirty="0">
                          <a:solidFill>
                            <a:schemeClr val="tx1"/>
                          </a:solidFill>
                          <a:latin typeface="Microsoft YaHei" panose="020B0503020204020204" pitchFamily="34" charset="-122"/>
                          <a:ea typeface="Microsoft YaHei" panose="020B0503020204020204" pitchFamily="34" charset="-122"/>
                        </a:rPr>
                        <a:t>我們的病人</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TW" altLang="en-US" sz="2800" b="1" i="0" baseline="0" dirty="0">
                          <a:solidFill>
                            <a:schemeClr val="tx1"/>
                          </a:solidFill>
                          <a:latin typeface="Microsoft YaHei" panose="020B0503020204020204" pitchFamily="34" charset="-122"/>
                          <a:ea typeface="Microsoft YaHei" panose="020B0503020204020204" pitchFamily="34" charset="-122"/>
                        </a:rPr>
                        <a:t>是否相符</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37247985"/>
                  </a:ext>
                </a:extLst>
              </a:tr>
              <a:tr h="954464">
                <a:tc>
                  <a:txBody>
                    <a:bodyPr/>
                    <a:lstStyle/>
                    <a:p>
                      <a:pPr algn="ctr"/>
                      <a:r>
                        <a:rPr lang="zh-TW" altLang="en-US" sz="2800" b="1" i="0" baseline="0" dirty="0">
                          <a:solidFill>
                            <a:schemeClr val="tx1"/>
                          </a:solidFill>
                          <a:latin typeface="Microsoft YaHei" panose="020B0503020204020204" pitchFamily="34" charset="-122"/>
                          <a:ea typeface="Microsoft YaHei" panose="020B0503020204020204" pitchFamily="34" charset="-122"/>
                        </a:rPr>
                        <a:t>年齡</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zh-TW" altLang="en-US" sz="2400" b="0" i="0" baseline="0" dirty="0">
                        <a:solidFill>
                          <a:schemeClr val="tx1"/>
                        </a:solidFill>
                        <a:latin typeface="Microsoft YaHei" panose="020B0503020204020204" pitchFamily="34" charset="-122"/>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zh-TW" altLang="en-US" sz="2400" b="0" i="0" baseline="0" dirty="0">
                        <a:solidFill>
                          <a:schemeClr val="tx1"/>
                        </a:solidFill>
                        <a:latin typeface="Microsoft YaHei" panose="020B0503020204020204" pitchFamily="34" charset="-122"/>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zh-TW" altLang="en-US" sz="2800" b="1" i="0" baseline="0" dirty="0">
                        <a:solidFill>
                          <a:schemeClr val="tx1"/>
                        </a:solidFill>
                        <a:latin typeface="Microsoft YaHei" panose="020B0503020204020204" pitchFamily="34" charset="-122"/>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0610035"/>
                  </a:ext>
                </a:extLst>
              </a:tr>
              <a:tr h="954464">
                <a:tc>
                  <a:txBody>
                    <a:bodyPr/>
                    <a:lstStyle/>
                    <a:p>
                      <a:pPr algn="ctr"/>
                      <a:r>
                        <a:rPr lang="zh-TW" altLang="en-US" sz="2800" b="1" i="0" baseline="0" dirty="0">
                          <a:solidFill>
                            <a:schemeClr val="tx1"/>
                          </a:solidFill>
                          <a:latin typeface="Microsoft YaHei" panose="020B0503020204020204" pitchFamily="34" charset="-122"/>
                          <a:ea typeface="Microsoft YaHei" panose="020B0503020204020204" pitchFamily="34" charset="-122"/>
                        </a:rPr>
                        <a:t>性別</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altLang="zh-TW" sz="2400" b="0" i="0" baseline="0" dirty="0">
                        <a:solidFill>
                          <a:schemeClr val="tx1"/>
                        </a:solidFill>
                        <a:latin typeface="Microsoft YaHei" panose="020B0503020204020204" pitchFamily="34" charset="-122"/>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zh-TW" altLang="en-US" sz="2400" b="0" i="0" baseline="0" dirty="0">
                        <a:solidFill>
                          <a:schemeClr val="tx1"/>
                        </a:solidFill>
                        <a:latin typeface="Microsoft YaHei" panose="020B0503020204020204" pitchFamily="34" charset="-122"/>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zh-TW" altLang="en-US" sz="2800" b="1" i="0" baseline="0" dirty="0">
                        <a:solidFill>
                          <a:schemeClr val="tx1"/>
                        </a:solidFill>
                        <a:latin typeface="Microsoft YaHei" panose="020B0503020204020204" pitchFamily="34" charset="-122"/>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27071110"/>
                  </a:ext>
                </a:extLst>
              </a:tr>
              <a:tr h="954464">
                <a:tc>
                  <a:txBody>
                    <a:bodyPr/>
                    <a:lstStyle/>
                    <a:p>
                      <a:pPr algn="ctr"/>
                      <a:r>
                        <a:rPr lang="zh-TW" altLang="en-US" sz="2800" b="1" i="0" baseline="0" dirty="0">
                          <a:solidFill>
                            <a:schemeClr val="tx1"/>
                          </a:solidFill>
                          <a:latin typeface="Microsoft YaHei" panose="020B0503020204020204" pitchFamily="34" charset="-122"/>
                          <a:ea typeface="Microsoft YaHei" panose="020B0503020204020204" pitchFamily="34" charset="-122"/>
                        </a:rPr>
                        <a:t>種族</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zh-TW" altLang="en-US" sz="2400" b="0" i="0" baseline="0" dirty="0">
                        <a:solidFill>
                          <a:schemeClr val="tx1"/>
                        </a:solidFill>
                        <a:latin typeface="Microsoft YaHei" panose="020B0503020204020204" pitchFamily="34" charset="-122"/>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zh-TW" altLang="en-US" sz="2400" b="0" i="0" baseline="0" dirty="0">
                        <a:solidFill>
                          <a:schemeClr val="tx1"/>
                        </a:solidFill>
                        <a:latin typeface="Microsoft YaHei" panose="020B0503020204020204" pitchFamily="34" charset="-122"/>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zh-TW" altLang="en-US" sz="2800" b="1" i="0" baseline="0" dirty="0">
                        <a:solidFill>
                          <a:schemeClr val="tx1"/>
                        </a:solidFill>
                        <a:latin typeface="Microsoft YaHei" panose="020B0503020204020204" pitchFamily="34" charset="-122"/>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70670562"/>
                  </a:ext>
                </a:extLst>
              </a:tr>
              <a:tr h="1497439">
                <a:tc>
                  <a:txBody>
                    <a:bodyPr/>
                    <a:lstStyle/>
                    <a:p>
                      <a:pPr algn="ctr"/>
                      <a:r>
                        <a:rPr lang="zh-TW" altLang="en-US" sz="2800" b="1" i="0" baseline="0" dirty="0">
                          <a:solidFill>
                            <a:schemeClr val="tx1"/>
                          </a:solidFill>
                          <a:latin typeface="Microsoft YaHei" panose="020B0503020204020204" pitchFamily="34" charset="-122"/>
                          <a:ea typeface="Microsoft YaHei" panose="020B0503020204020204" pitchFamily="34" charset="-122"/>
                        </a:rPr>
                        <a:t>疾病</a:t>
                      </a:r>
                      <a:endParaRPr lang="en-US" altLang="zh-TW" sz="2800" b="1" i="0" baseline="0" dirty="0">
                        <a:solidFill>
                          <a:schemeClr val="tx1"/>
                        </a:solidFill>
                        <a:latin typeface="Microsoft YaHei" panose="020B0503020204020204" pitchFamily="34" charset="-122"/>
                        <a:ea typeface="Microsoft YaHei" panose="020B0503020204020204" pitchFamily="34" charset="-122"/>
                      </a:endParaRPr>
                    </a:p>
                    <a:p>
                      <a:pPr algn="ctr"/>
                      <a:r>
                        <a:rPr lang="en-US" altLang="zh-TW" sz="2800" b="1" i="0" baseline="0" dirty="0">
                          <a:solidFill>
                            <a:schemeClr val="tx1"/>
                          </a:solidFill>
                          <a:latin typeface="Microsoft YaHei" panose="020B0503020204020204" pitchFamily="34" charset="-122"/>
                          <a:ea typeface="Microsoft YaHei" panose="020B0503020204020204" pitchFamily="34" charset="-122"/>
                        </a:rPr>
                        <a:t>(</a:t>
                      </a:r>
                      <a:r>
                        <a:rPr lang="zh-TW" altLang="en-US" sz="2800" b="1" i="0" baseline="0" dirty="0">
                          <a:solidFill>
                            <a:schemeClr val="tx1"/>
                          </a:solidFill>
                          <a:latin typeface="Microsoft YaHei" panose="020B0503020204020204" pitchFamily="34" charset="-122"/>
                          <a:ea typeface="Microsoft YaHei" panose="020B0503020204020204" pitchFamily="34" charset="-122"/>
                        </a:rPr>
                        <a:t>共病</a:t>
                      </a:r>
                      <a:r>
                        <a:rPr lang="en-US" altLang="zh-TW" sz="2800" b="1" i="0" baseline="0" dirty="0">
                          <a:solidFill>
                            <a:schemeClr val="tx1"/>
                          </a:solidFill>
                          <a:latin typeface="Microsoft YaHei" panose="020B0503020204020204" pitchFamily="34" charset="-122"/>
                          <a:ea typeface="Microsoft YaHei" panose="020B0503020204020204" pitchFamily="34" charset="-122"/>
                        </a:rPr>
                        <a:t>/</a:t>
                      </a:r>
                      <a:r>
                        <a:rPr lang="zh-TW" altLang="en-US" sz="2800" b="1" i="0" baseline="0" dirty="0">
                          <a:solidFill>
                            <a:schemeClr val="tx1"/>
                          </a:solidFill>
                          <a:latin typeface="Microsoft YaHei" panose="020B0503020204020204" pitchFamily="34" charset="-122"/>
                          <a:ea typeface="Microsoft YaHei" panose="020B0503020204020204" pitchFamily="34" charset="-122"/>
                        </a:rPr>
                        <a:t>風險因子</a:t>
                      </a:r>
                      <a:r>
                        <a:rPr lang="en-US" altLang="zh-TW" sz="2800" b="1" i="0" baseline="0" dirty="0">
                          <a:solidFill>
                            <a:schemeClr val="tx1"/>
                          </a:solidFill>
                          <a:latin typeface="Microsoft YaHei" panose="020B0503020204020204" pitchFamily="34" charset="-122"/>
                          <a:ea typeface="Microsoft YaHei" panose="020B0503020204020204" pitchFamily="34" charset="-122"/>
                        </a:rPr>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zh-TW" altLang="en-US" sz="2400" b="0" i="0" baseline="0" dirty="0">
                        <a:solidFill>
                          <a:schemeClr val="tx1"/>
                        </a:solidFill>
                        <a:latin typeface="Microsoft YaHei" panose="020B0503020204020204" pitchFamily="34" charset="-122"/>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altLang="zh-TW" sz="2400" b="0" i="0" baseline="0" dirty="0">
                        <a:solidFill>
                          <a:schemeClr val="tx1"/>
                        </a:solidFill>
                        <a:latin typeface="Microsoft YaHei" panose="020B0503020204020204" pitchFamily="34" charset="-122"/>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zh-TW" altLang="en-US" sz="2800" b="1" i="0" baseline="0" dirty="0">
                        <a:solidFill>
                          <a:schemeClr val="tx1"/>
                        </a:solidFill>
                        <a:latin typeface="Microsoft YaHei" panose="020B0503020204020204" pitchFamily="34" charset="-122"/>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88605714"/>
                  </a:ext>
                </a:extLst>
              </a:tr>
            </a:tbl>
          </a:graphicData>
        </a:graphic>
      </p:graphicFrame>
      <p:pic>
        <p:nvPicPr>
          <p:cNvPr id="5" name="圖片 4">
            <a:extLst>
              <a:ext uri="{FF2B5EF4-FFF2-40B4-BE49-F238E27FC236}">
                <a16:creationId xmlns:a16="http://schemas.microsoft.com/office/drawing/2014/main" id="{D6707D26-E8F7-F6B9-E758-1B44BC391992}"/>
              </a:ext>
            </a:extLst>
          </p:cNvPr>
          <p:cNvPicPr preferRelativeResize="0">
            <a:picLocks/>
          </p:cNvPicPr>
          <p:nvPr/>
        </p:nvPicPr>
        <p:blipFill rotWithShape="1">
          <a:blip r:embed="rId2" cstate="print">
            <a:extLst>
              <a:ext uri="{BEBA8EAE-BF5A-486C-A8C5-ECC9F3942E4B}">
                <a14:imgProps xmlns:a14="http://schemas.microsoft.com/office/drawing/2010/main">
                  <a14:imgLayer r:embed="rId3">
                    <a14:imgEffect>
                      <a14:backgroundRemoval t="10000" b="90000" l="10000" r="98889"/>
                    </a14:imgEffect>
                  </a14:imgLayer>
                </a14:imgProps>
              </a:ext>
              <a:ext uri="{28A0092B-C50C-407E-A947-70E740481C1C}">
                <a14:useLocalDpi xmlns:a14="http://schemas.microsoft.com/office/drawing/2010/main" val="0"/>
              </a:ext>
            </a:extLst>
          </a:blip>
          <a:srcRect t="18182" b="9091"/>
          <a:stretch/>
        </p:blipFill>
        <p:spPr>
          <a:xfrm>
            <a:off x="10034791" y="2012639"/>
            <a:ext cx="972000" cy="720000"/>
          </a:xfrm>
          <a:prstGeom prst="rect">
            <a:avLst/>
          </a:prstGeom>
        </p:spPr>
      </p:pic>
      <p:pic>
        <p:nvPicPr>
          <p:cNvPr id="6" name="圖片 5">
            <a:extLst>
              <a:ext uri="{FF2B5EF4-FFF2-40B4-BE49-F238E27FC236}">
                <a16:creationId xmlns:a16="http://schemas.microsoft.com/office/drawing/2014/main" id="{02E15A9E-4281-6116-4DC2-BD670764DA55}"/>
              </a:ext>
            </a:extLst>
          </p:cNvPr>
          <p:cNvPicPr preferRelativeResize="0">
            <a:picLocks/>
          </p:cNvPicPr>
          <p:nvPr/>
        </p:nvPicPr>
        <p:blipFill rotWithShape="1">
          <a:blip r:embed="rId2" cstate="print">
            <a:extLst>
              <a:ext uri="{BEBA8EAE-BF5A-486C-A8C5-ECC9F3942E4B}">
                <a14:imgProps xmlns:a14="http://schemas.microsoft.com/office/drawing/2010/main">
                  <a14:imgLayer r:embed="rId3">
                    <a14:imgEffect>
                      <a14:backgroundRemoval t="10000" b="90000" l="10000" r="98889"/>
                    </a14:imgEffect>
                  </a14:imgLayer>
                </a14:imgProps>
              </a:ext>
              <a:ext uri="{28A0092B-C50C-407E-A947-70E740481C1C}">
                <a14:useLocalDpi xmlns:a14="http://schemas.microsoft.com/office/drawing/2010/main" val="0"/>
              </a:ext>
            </a:extLst>
          </a:blip>
          <a:srcRect t="18182" b="9091"/>
          <a:stretch/>
        </p:blipFill>
        <p:spPr>
          <a:xfrm>
            <a:off x="10034791" y="2981538"/>
            <a:ext cx="972000" cy="720000"/>
          </a:xfrm>
          <a:prstGeom prst="rect">
            <a:avLst/>
          </a:prstGeom>
        </p:spPr>
      </p:pic>
      <p:pic>
        <p:nvPicPr>
          <p:cNvPr id="7" name="圖片 6">
            <a:extLst>
              <a:ext uri="{FF2B5EF4-FFF2-40B4-BE49-F238E27FC236}">
                <a16:creationId xmlns:a16="http://schemas.microsoft.com/office/drawing/2014/main" id="{1472CDC9-0924-4040-FFDC-93E9C5F86D44}"/>
              </a:ext>
            </a:extLst>
          </p:cNvPr>
          <p:cNvPicPr preferRelativeResize="0">
            <a:picLocks/>
          </p:cNvPicPr>
          <p:nvPr/>
        </p:nvPicPr>
        <p:blipFill rotWithShape="1">
          <a:blip r:embed="rId2" cstate="print">
            <a:extLst>
              <a:ext uri="{BEBA8EAE-BF5A-486C-A8C5-ECC9F3942E4B}">
                <a14:imgProps xmlns:a14="http://schemas.microsoft.com/office/drawing/2010/main">
                  <a14:imgLayer r:embed="rId3">
                    <a14:imgEffect>
                      <a14:backgroundRemoval t="10000" b="90000" l="10000" r="98889"/>
                    </a14:imgEffect>
                  </a14:imgLayer>
                </a14:imgProps>
              </a:ext>
              <a:ext uri="{28A0092B-C50C-407E-A947-70E740481C1C}">
                <a14:useLocalDpi xmlns:a14="http://schemas.microsoft.com/office/drawing/2010/main" val="0"/>
              </a:ext>
            </a:extLst>
          </a:blip>
          <a:srcRect t="18182" b="9091"/>
          <a:stretch/>
        </p:blipFill>
        <p:spPr>
          <a:xfrm>
            <a:off x="10034791" y="3950437"/>
            <a:ext cx="972000" cy="720000"/>
          </a:xfrm>
          <a:prstGeom prst="rect">
            <a:avLst/>
          </a:prstGeom>
        </p:spPr>
      </p:pic>
      <p:pic>
        <p:nvPicPr>
          <p:cNvPr id="8" name="圖片 7">
            <a:extLst>
              <a:ext uri="{FF2B5EF4-FFF2-40B4-BE49-F238E27FC236}">
                <a16:creationId xmlns:a16="http://schemas.microsoft.com/office/drawing/2014/main" id="{745E6B35-7B8D-6510-DC1C-73BA65A81EE1}"/>
              </a:ext>
            </a:extLst>
          </p:cNvPr>
          <p:cNvPicPr preferRelativeResize="0">
            <a:picLocks/>
          </p:cNvPicPr>
          <p:nvPr/>
        </p:nvPicPr>
        <p:blipFill rotWithShape="1">
          <a:blip r:embed="rId2" cstate="print">
            <a:extLst>
              <a:ext uri="{BEBA8EAE-BF5A-486C-A8C5-ECC9F3942E4B}">
                <a14:imgProps xmlns:a14="http://schemas.microsoft.com/office/drawing/2010/main">
                  <a14:imgLayer r:embed="rId3">
                    <a14:imgEffect>
                      <a14:backgroundRemoval t="10000" b="90000" l="10000" r="98889"/>
                    </a14:imgEffect>
                  </a14:imgLayer>
                </a14:imgProps>
              </a:ext>
              <a:ext uri="{28A0092B-C50C-407E-A947-70E740481C1C}">
                <a14:useLocalDpi xmlns:a14="http://schemas.microsoft.com/office/drawing/2010/main" val="0"/>
              </a:ext>
            </a:extLst>
          </a:blip>
          <a:srcRect t="18182" b="9091"/>
          <a:stretch/>
        </p:blipFill>
        <p:spPr>
          <a:xfrm>
            <a:off x="10034791" y="5160388"/>
            <a:ext cx="972000" cy="720000"/>
          </a:xfrm>
          <a:prstGeom prst="rect">
            <a:avLst/>
          </a:prstGeom>
        </p:spPr>
      </p:pic>
    </p:spTree>
    <p:extLst>
      <p:ext uri="{BB962C8B-B14F-4D97-AF65-F5344CB8AC3E}">
        <p14:creationId xmlns:p14="http://schemas.microsoft.com/office/powerpoint/2010/main" val="4011035393"/>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E95CE567-5C10-1C6D-30AD-C0E7E95512BA}"/>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考量利益與風險</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graphicFrame>
        <p:nvGraphicFramePr>
          <p:cNvPr id="3" name="表格 2">
            <a:extLst>
              <a:ext uri="{FF2B5EF4-FFF2-40B4-BE49-F238E27FC236}">
                <a16:creationId xmlns:a16="http://schemas.microsoft.com/office/drawing/2014/main" id="{0BF54158-FB89-B071-3CE7-77E957B202BA}"/>
              </a:ext>
            </a:extLst>
          </p:cNvPr>
          <p:cNvGraphicFramePr>
            <a:graphicFrameLocks noGrp="1"/>
          </p:cNvGraphicFramePr>
          <p:nvPr>
            <p:extLst>
              <p:ext uri="{D42A27DB-BD31-4B8C-83A1-F6EECF244321}">
                <p14:modId xmlns:p14="http://schemas.microsoft.com/office/powerpoint/2010/main" val="630007179"/>
              </p:ext>
            </p:extLst>
          </p:nvPr>
        </p:nvGraphicFramePr>
        <p:xfrm>
          <a:off x="1233999" y="1463041"/>
          <a:ext cx="9731456" cy="3188473"/>
        </p:xfrm>
        <a:graphic>
          <a:graphicData uri="http://schemas.openxmlformats.org/drawingml/2006/table">
            <a:tbl>
              <a:tblPr firstRow="1" bandRow="1">
                <a:tableStyleId>{5C22544A-7EE6-4342-B048-85BDC9FD1C3A}</a:tableStyleId>
              </a:tblPr>
              <a:tblGrid>
                <a:gridCol w="4865728">
                  <a:extLst>
                    <a:ext uri="{9D8B030D-6E8A-4147-A177-3AD203B41FA5}">
                      <a16:colId xmlns:a16="http://schemas.microsoft.com/office/drawing/2014/main" val="622257724"/>
                    </a:ext>
                  </a:extLst>
                </a:gridCol>
                <a:gridCol w="4865728">
                  <a:extLst>
                    <a:ext uri="{9D8B030D-6E8A-4147-A177-3AD203B41FA5}">
                      <a16:colId xmlns:a16="http://schemas.microsoft.com/office/drawing/2014/main" val="3211826770"/>
                    </a:ext>
                  </a:extLst>
                </a:gridCol>
              </a:tblGrid>
              <a:tr h="564741">
                <a:tc>
                  <a:txBody>
                    <a:bodyPr/>
                    <a:lstStyle/>
                    <a:p>
                      <a:pPr algn="ctr"/>
                      <a:r>
                        <a:rPr lang="zh-TW" altLang="en-US" sz="2800" baseline="0" dirty="0">
                          <a:solidFill>
                            <a:schemeClr val="tx1"/>
                          </a:solidFill>
                          <a:latin typeface="Microsoft YaHei" panose="020B0503020204020204" pitchFamily="34" charset="-122"/>
                          <a:ea typeface="Microsoft YaHei" panose="020B0503020204020204" pitchFamily="34" charset="-122"/>
                        </a:rPr>
                        <a:t>利益</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TW" altLang="en-US" sz="2800" baseline="0" dirty="0">
                          <a:solidFill>
                            <a:schemeClr val="tx1"/>
                          </a:solidFill>
                          <a:latin typeface="Microsoft YaHei" panose="020B0503020204020204" pitchFamily="34" charset="-122"/>
                          <a:ea typeface="Microsoft YaHei" panose="020B0503020204020204" pitchFamily="34" charset="-122"/>
                        </a:rPr>
                        <a:t>風險</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10884395"/>
                  </a:ext>
                </a:extLst>
              </a:tr>
              <a:tr h="2623732">
                <a:tc>
                  <a:txBody>
                    <a:bodyPr/>
                    <a:lstStyle/>
                    <a:p>
                      <a:pPr marL="457200" indent="-457200" algn="l">
                        <a:spcBef>
                          <a:spcPts val="600"/>
                        </a:spcBef>
                        <a:buFont typeface="Wingdings" panose="05000000000000000000" pitchFamily="2" charset="2"/>
                        <a:buChar char="l"/>
                      </a:pPr>
                      <a:r>
                        <a:rPr lang="zh-TW" altLang="en-US" sz="2800" baseline="0" dirty="0" smtClean="0">
                          <a:solidFill>
                            <a:schemeClr val="tx1"/>
                          </a:solidFill>
                          <a:latin typeface="Microsoft YaHei" panose="020B0503020204020204" pitchFamily="34" charset="-122"/>
                          <a:ea typeface="Microsoft YaHei" panose="020B0503020204020204" pitchFamily="34" charset="-122"/>
                        </a:rPr>
                        <a:t>每治療 </a:t>
                      </a:r>
                      <a:r>
                        <a:rPr lang="en-US" altLang="zh-TW" sz="2800" b="1" u="sng" baseline="0" dirty="0" smtClean="0">
                          <a:solidFill>
                            <a:schemeClr val="tx1"/>
                          </a:solidFill>
                          <a:latin typeface="Microsoft YaHei" panose="020B0503020204020204" pitchFamily="34" charset="-122"/>
                          <a:ea typeface="Microsoft YaHei" panose="020B0503020204020204" pitchFamily="34" charset="-122"/>
                        </a:rPr>
                        <a:t>4</a:t>
                      </a:r>
                      <a:r>
                        <a:rPr lang="zh-TW" altLang="en-US" sz="2800" b="1" u="sng" baseline="0" dirty="0" smtClean="0">
                          <a:solidFill>
                            <a:schemeClr val="tx1"/>
                          </a:solidFill>
                          <a:latin typeface="Microsoft YaHei" panose="020B0503020204020204" pitchFamily="34" charset="-122"/>
                          <a:ea typeface="Microsoft YaHei" panose="020B0503020204020204" pitchFamily="34" charset="-122"/>
                        </a:rPr>
                        <a:t>人</a:t>
                      </a:r>
                      <a:r>
                        <a:rPr lang="zh-TW" altLang="en-US" sz="2800" baseline="0" dirty="0" smtClean="0">
                          <a:solidFill>
                            <a:schemeClr val="tx1"/>
                          </a:solidFill>
                          <a:latin typeface="Microsoft YaHei" panose="020B0503020204020204" pitchFamily="34" charset="-122"/>
                          <a:ea typeface="Microsoft YaHei" panose="020B0503020204020204" pitchFamily="34" charset="-122"/>
                        </a:rPr>
                        <a:t> 有一人</a:t>
                      </a:r>
                      <a:endParaRPr lang="en-US" altLang="zh-TW" sz="2800" baseline="0" dirty="0" smtClean="0">
                        <a:solidFill>
                          <a:schemeClr val="tx1"/>
                        </a:solidFill>
                        <a:latin typeface="Microsoft YaHei" panose="020B0503020204020204" pitchFamily="34" charset="-122"/>
                        <a:ea typeface="Microsoft YaHei" panose="020B0503020204020204" pitchFamily="34" charset="-122"/>
                      </a:endParaRPr>
                    </a:p>
                    <a:p>
                      <a:pPr marL="0" indent="0" algn="l">
                        <a:spcBef>
                          <a:spcPts val="600"/>
                        </a:spcBef>
                        <a:buFont typeface="Wingdings" panose="05000000000000000000" pitchFamily="2" charset="2"/>
                        <a:buNone/>
                      </a:pPr>
                      <a:r>
                        <a:rPr lang="zh-TW" altLang="en-US" sz="2800" baseline="0" dirty="0" smtClean="0">
                          <a:solidFill>
                            <a:schemeClr val="tx1"/>
                          </a:solidFill>
                          <a:latin typeface="Microsoft YaHei" panose="020B0503020204020204" pitchFamily="34" charset="-122"/>
                          <a:ea typeface="Microsoft YaHei" panose="020B0503020204020204" pitchFamily="34" charset="-122"/>
                        </a:rPr>
                        <a:t>    </a:t>
                      </a:r>
                      <a:r>
                        <a:rPr lang="zh-TW" altLang="en-US" sz="2800" b="1" baseline="0" dirty="0" smtClean="0">
                          <a:solidFill>
                            <a:schemeClr val="tx1"/>
                          </a:solidFill>
                          <a:latin typeface="Microsoft YaHei" panose="020B0503020204020204" pitchFamily="34" charset="-122"/>
                          <a:ea typeface="Microsoft YaHei" panose="020B0503020204020204" pitchFamily="34" charset="-122"/>
                        </a:rPr>
                        <a:t>改善憂鬱症症狀</a:t>
                      </a:r>
                      <a:endParaRPr lang="en-US" altLang="zh-TW" sz="2800" b="1" baseline="0" dirty="0" smtClean="0">
                        <a:solidFill>
                          <a:schemeClr val="tx1"/>
                        </a:solidFill>
                        <a:latin typeface="Microsoft YaHei" panose="020B0503020204020204" pitchFamily="34" charset="-122"/>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457200" indent="-457200" algn="l">
                        <a:spcBef>
                          <a:spcPts val="600"/>
                        </a:spcBef>
                        <a:buFont typeface="Wingdings" panose="05000000000000000000" pitchFamily="2" charset="2"/>
                        <a:buChar char="l"/>
                      </a:pPr>
                      <a:r>
                        <a:rPr lang="zh-TW" altLang="en-US" sz="2800" baseline="0" dirty="0">
                          <a:solidFill>
                            <a:schemeClr val="tx1"/>
                          </a:solidFill>
                          <a:latin typeface="Microsoft YaHei" panose="020B0503020204020204" pitchFamily="34" charset="-122"/>
                          <a:ea typeface="Microsoft YaHei" panose="020B0503020204020204" pitchFamily="34" charset="-122"/>
                        </a:rPr>
                        <a:t>每治療 </a:t>
                      </a:r>
                      <a:r>
                        <a:rPr lang="en-US" altLang="zh-TW" sz="2800" b="1" u="sng" baseline="0" dirty="0">
                          <a:solidFill>
                            <a:schemeClr val="tx1"/>
                          </a:solidFill>
                          <a:latin typeface="Microsoft YaHei" panose="020B0503020204020204" pitchFamily="34" charset="-122"/>
                          <a:ea typeface="Microsoft YaHei" panose="020B0503020204020204" pitchFamily="34" charset="-122"/>
                        </a:rPr>
                        <a:t>98</a:t>
                      </a:r>
                      <a:r>
                        <a:rPr lang="zh-TW" altLang="en-US" sz="2800" b="1" u="sng" baseline="0" dirty="0">
                          <a:solidFill>
                            <a:schemeClr val="tx1"/>
                          </a:solidFill>
                          <a:latin typeface="Microsoft YaHei" panose="020B0503020204020204" pitchFamily="34" charset="-122"/>
                          <a:ea typeface="Microsoft YaHei" panose="020B0503020204020204" pitchFamily="34" charset="-122"/>
                        </a:rPr>
                        <a:t>人</a:t>
                      </a:r>
                      <a:r>
                        <a:rPr lang="zh-TW" altLang="en-US" sz="2800" baseline="0" dirty="0">
                          <a:solidFill>
                            <a:schemeClr val="tx1"/>
                          </a:solidFill>
                          <a:latin typeface="Microsoft YaHei" panose="020B0503020204020204" pitchFamily="34" charset="-122"/>
                          <a:ea typeface="Microsoft YaHei" panose="020B0503020204020204" pitchFamily="34" charset="-122"/>
                        </a:rPr>
                        <a:t> 有一人</a:t>
                      </a:r>
                      <a:endParaRPr lang="en-US" altLang="zh-TW" sz="2800" baseline="0" dirty="0">
                        <a:solidFill>
                          <a:schemeClr val="tx1"/>
                        </a:solidFill>
                        <a:latin typeface="Microsoft YaHei" panose="020B0503020204020204" pitchFamily="34" charset="-122"/>
                        <a:ea typeface="Microsoft YaHei" panose="020B0503020204020204" pitchFamily="34" charset="-122"/>
                      </a:endParaRPr>
                    </a:p>
                    <a:p>
                      <a:pPr marL="0" indent="0" algn="l">
                        <a:spcBef>
                          <a:spcPts val="600"/>
                        </a:spcBef>
                        <a:buFont typeface="Wingdings" panose="05000000000000000000" pitchFamily="2" charset="2"/>
                        <a:buNone/>
                      </a:pPr>
                      <a:r>
                        <a:rPr lang="zh-TW" altLang="en-US" sz="2800" baseline="0" dirty="0">
                          <a:solidFill>
                            <a:schemeClr val="tx1"/>
                          </a:solidFill>
                          <a:latin typeface="Microsoft YaHei" panose="020B0503020204020204" pitchFamily="34" charset="-122"/>
                          <a:ea typeface="Microsoft YaHei" panose="020B0503020204020204" pitchFamily="34" charset="-122"/>
                        </a:rPr>
                        <a:t>    發生</a:t>
                      </a:r>
                      <a:r>
                        <a:rPr lang="zh-TW" altLang="en-US" sz="2800" b="1" baseline="0" dirty="0" smtClean="0">
                          <a:solidFill>
                            <a:schemeClr val="tx1"/>
                          </a:solidFill>
                          <a:latin typeface="Microsoft YaHei" panose="020B0503020204020204" pitchFamily="34" charset="-122"/>
                          <a:ea typeface="Microsoft YaHei" panose="020B0503020204020204" pitchFamily="34" charset="-122"/>
                        </a:rPr>
                        <a:t>頭痛</a:t>
                      </a:r>
                      <a:endParaRPr lang="en-US" altLang="zh-TW" sz="2800" b="1" baseline="0" dirty="0">
                        <a:solidFill>
                          <a:schemeClr val="tx1"/>
                        </a:solidFill>
                        <a:latin typeface="Microsoft YaHei" panose="020B0503020204020204" pitchFamily="34" charset="-122"/>
                        <a:ea typeface="Microsoft YaHei"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8866356"/>
                  </a:ext>
                </a:extLst>
              </a:tr>
            </a:tbl>
          </a:graphicData>
        </a:graphic>
      </p:graphicFrame>
      <p:sp>
        <p:nvSpPr>
          <p:cNvPr id="5" name="文字方塊 4">
            <a:extLst>
              <a:ext uri="{FF2B5EF4-FFF2-40B4-BE49-F238E27FC236}">
                <a16:creationId xmlns:a16="http://schemas.microsoft.com/office/drawing/2014/main" id="{8BE0DF20-DEB4-D8E9-03F5-2A53FB1FFC46}"/>
              </a:ext>
            </a:extLst>
          </p:cNvPr>
          <p:cNvSpPr txBox="1"/>
          <p:nvPr/>
        </p:nvSpPr>
        <p:spPr>
          <a:xfrm>
            <a:off x="4363108" y="5492482"/>
            <a:ext cx="3480440" cy="830997"/>
          </a:xfrm>
          <a:prstGeom prst="rect">
            <a:avLst/>
          </a:prstGeom>
          <a:noFill/>
        </p:spPr>
        <p:txBody>
          <a:bodyPr wrap="none" rtlCol="0">
            <a:spAutoFit/>
          </a:bodyPr>
          <a:lstStyle>
            <a:defPPr>
              <a:defRPr lang="zh-TW"/>
            </a:defPPr>
            <a:lvl1pPr>
              <a:defRPr sz="4800" b="1">
                <a:latin typeface="Microsoft YaHei" panose="020B0503020204020204" pitchFamily="34" charset="-122"/>
                <a:ea typeface="Microsoft YaHei" panose="020B0503020204020204" pitchFamily="34" charset="-122"/>
              </a:defRPr>
            </a:lvl1pPr>
          </a:lstStyle>
          <a:p>
            <a:r>
              <a:rPr lang="zh-TW" altLang="en-US" dirty="0"/>
              <a:t>好處 </a:t>
            </a:r>
            <a:r>
              <a:rPr lang="en-US" altLang="zh-TW" dirty="0"/>
              <a:t>&gt;</a:t>
            </a:r>
            <a:r>
              <a:rPr lang="zh-TW" altLang="en-US" dirty="0"/>
              <a:t> 壞處</a:t>
            </a:r>
            <a:endParaRPr lang="en-US" altLang="zh-TW" sz="2800" dirty="0"/>
          </a:p>
        </p:txBody>
      </p:sp>
    </p:spTree>
    <p:extLst>
      <p:ext uri="{BB962C8B-B14F-4D97-AF65-F5344CB8AC3E}">
        <p14:creationId xmlns:p14="http://schemas.microsoft.com/office/powerpoint/2010/main" val="2339665913"/>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CDB14BCB-5FAD-D77C-E37F-D1534CF02EA7}"/>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考量成本效益</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graphicFrame>
        <p:nvGraphicFramePr>
          <p:cNvPr id="3" name="Google Shape;1839;p52">
            <a:extLst>
              <a:ext uri="{FF2B5EF4-FFF2-40B4-BE49-F238E27FC236}">
                <a16:creationId xmlns:a16="http://schemas.microsoft.com/office/drawing/2014/main" id="{53C72AA3-9C9D-B27A-EF98-B1E811BA8553}"/>
              </a:ext>
            </a:extLst>
          </p:cNvPr>
          <p:cNvGraphicFramePr/>
          <p:nvPr>
            <p:extLst>
              <p:ext uri="{D42A27DB-BD31-4B8C-83A1-F6EECF244321}">
                <p14:modId xmlns:p14="http://schemas.microsoft.com/office/powerpoint/2010/main" val="4250561491"/>
              </p:ext>
            </p:extLst>
          </p:nvPr>
        </p:nvGraphicFramePr>
        <p:xfrm>
          <a:off x="628154" y="1156135"/>
          <a:ext cx="10933043" cy="5289931"/>
        </p:xfrm>
        <a:graphic>
          <a:graphicData uri="http://schemas.openxmlformats.org/drawingml/2006/table">
            <a:tbl>
              <a:tblPr firstRow="1" bandRow="1">
                <a:noFill/>
              </a:tblPr>
              <a:tblGrid>
                <a:gridCol w="970059">
                  <a:extLst>
                    <a:ext uri="{9D8B030D-6E8A-4147-A177-3AD203B41FA5}">
                      <a16:colId xmlns:a16="http://schemas.microsoft.com/office/drawing/2014/main" val="20000"/>
                    </a:ext>
                  </a:extLst>
                </a:gridCol>
                <a:gridCol w="3071883">
                  <a:extLst>
                    <a:ext uri="{9D8B030D-6E8A-4147-A177-3AD203B41FA5}">
                      <a16:colId xmlns:a16="http://schemas.microsoft.com/office/drawing/2014/main" val="20001"/>
                    </a:ext>
                  </a:extLst>
                </a:gridCol>
                <a:gridCol w="3418192">
                  <a:extLst>
                    <a:ext uri="{9D8B030D-6E8A-4147-A177-3AD203B41FA5}">
                      <a16:colId xmlns:a16="http://schemas.microsoft.com/office/drawing/2014/main" val="20002"/>
                    </a:ext>
                  </a:extLst>
                </a:gridCol>
                <a:gridCol w="3472909">
                  <a:extLst>
                    <a:ext uri="{9D8B030D-6E8A-4147-A177-3AD203B41FA5}">
                      <a16:colId xmlns:a16="http://schemas.microsoft.com/office/drawing/2014/main" val="20003"/>
                    </a:ext>
                  </a:extLst>
                </a:gridCol>
              </a:tblGrid>
              <a:tr h="861610">
                <a:tc gridSpan="2">
                  <a:txBody>
                    <a:bodyPr/>
                    <a:lstStyle/>
                    <a:p>
                      <a:pPr marL="0" marR="0" lvl="0" indent="0" algn="ctr" rtl="0">
                        <a:lnSpc>
                          <a:spcPct val="100000"/>
                        </a:lnSpc>
                        <a:spcBef>
                          <a:spcPts val="0"/>
                        </a:spcBef>
                        <a:spcAft>
                          <a:spcPts val="0"/>
                        </a:spcAft>
                        <a:buClr>
                          <a:srgbClr val="000000"/>
                        </a:buClr>
                        <a:buSzPts val="2000"/>
                        <a:buFont typeface="Arial"/>
                        <a:buNone/>
                      </a:pPr>
                      <a:endParaRPr sz="1200" b="1" u="none" strike="noStrike" cap="none" baseline="0" dirty="0">
                        <a:solidFill>
                          <a:schemeClr val="tx1"/>
                        </a:solidFill>
                        <a:latin typeface="Microsoft YaHei" panose="020B0503020204020204" pitchFamily="34" charset="-122"/>
                        <a:ea typeface="Microsoft YaHei" panose="020B0503020204020204" pitchFamily="34" charset="-122"/>
                        <a:cs typeface="Calibri"/>
                        <a:sym typeface="Calibri"/>
                      </a:endParaRPr>
                    </a:p>
                  </a:txBody>
                  <a:tcPr marL="87725" marR="87725" marT="43875" marB="438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rtl="0">
                        <a:lnSpc>
                          <a:spcPct val="100000"/>
                        </a:lnSpc>
                        <a:spcBef>
                          <a:spcPts val="0"/>
                        </a:spcBef>
                        <a:spcAft>
                          <a:spcPts val="0"/>
                        </a:spcAft>
                        <a:buClr>
                          <a:srgbClr val="000000"/>
                        </a:buClr>
                        <a:buSzPts val="2000"/>
                        <a:buFont typeface="Arial"/>
                        <a:buNone/>
                      </a:pPr>
                      <a:endParaRPr sz="1200" b="1" u="none" strike="noStrike" cap="none" baseline="0" dirty="0">
                        <a:solidFill>
                          <a:schemeClr val="tx1"/>
                        </a:solidFill>
                        <a:latin typeface="Microsoft YaHei" panose="020B0503020204020204" pitchFamily="34" charset="-122"/>
                        <a:ea typeface="Microsoft YaHei" panose="020B0503020204020204" pitchFamily="34" charset="-122"/>
                        <a:cs typeface="Calibri"/>
                        <a:sym typeface="Calibri"/>
                      </a:endParaRPr>
                    </a:p>
                  </a:txBody>
                  <a:tcPr marL="87725" marR="87725" marT="43875" marB="438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a:lnSpc>
                          <a:spcPct val="100000"/>
                        </a:lnSpc>
                        <a:spcBef>
                          <a:spcPts val="0"/>
                        </a:spcBef>
                        <a:spcAft>
                          <a:spcPts val="0"/>
                        </a:spcAft>
                        <a:buClr>
                          <a:schemeClr val="dk1"/>
                        </a:buClr>
                        <a:buSzPts val="3200"/>
                        <a:buFont typeface="Microsoft JhengHei"/>
                        <a:buNone/>
                      </a:pPr>
                      <a:r>
                        <a:rPr lang="en-US" sz="2400" b="1" i="0" u="none" strike="noStrike" cap="none" baseline="0" dirty="0" err="1" smtClean="0">
                          <a:solidFill>
                            <a:schemeClr val="tx1"/>
                          </a:solidFill>
                          <a:latin typeface="Microsoft YaHei" panose="020B0503020204020204" pitchFamily="34" charset="-122"/>
                          <a:ea typeface="Microsoft YaHei" panose="020B0503020204020204" pitchFamily="34" charset="-122"/>
                          <a:cs typeface="Calibri"/>
                          <a:sym typeface="Calibri"/>
                        </a:rPr>
                        <a:t>rTMS</a:t>
                      </a:r>
                      <a:endParaRPr lang="en-US" sz="2400" b="1" i="0" u="none" strike="noStrike" cap="none" baseline="0" dirty="0" smtClean="0">
                        <a:solidFill>
                          <a:schemeClr val="tx1"/>
                        </a:solidFill>
                        <a:latin typeface="Microsoft YaHei" panose="020B0503020204020204" pitchFamily="34" charset="-122"/>
                        <a:ea typeface="Microsoft YaHei" panose="020B0503020204020204" pitchFamily="34" charset="-122"/>
                        <a:cs typeface="Calibri"/>
                        <a:sym typeface="Calibri"/>
                      </a:endParaRPr>
                    </a:p>
                    <a:p>
                      <a:pPr marL="0" marR="0" lvl="0" indent="0" algn="ctr" rtl="0">
                        <a:lnSpc>
                          <a:spcPct val="100000"/>
                        </a:lnSpc>
                        <a:spcBef>
                          <a:spcPts val="0"/>
                        </a:spcBef>
                        <a:spcAft>
                          <a:spcPts val="0"/>
                        </a:spcAft>
                        <a:buClr>
                          <a:schemeClr val="dk1"/>
                        </a:buClr>
                        <a:buSzPts val="3200"/>
                        <a:buFont typeface="Microsoft JhengHei"/>
                        <a:buNone/>
                      </a:pPr>
                      <a:r>
                        <a:rPr lang="zh-TW" altLang="en-US" sz="2400" b="1" i="0" u="none" strike="noStrike" cap="none" baseline="0" dirty="0" smtClean="0">
                          <a:solidFill>
                            <a:schemeClr val="tx1"/>
                          </a:solidFill>
                          <a:latin typeface="Microsoft YaHei" panose="020B0503020204020204" pitchFamily="34" charset="-122"/>
                          <a:ea typeface="Microsoft YaHei" panose="020B0503020204020204" pitchFamily="34" charset="-122"/>
                          <a:cs typeface="Calibri"/>
                          <a:sym typeface="Calibri"/>
                        </a:rPr>
                        <a:t>重複性跨顱磁刺激</a:t>
                      </a:r>
                      <a:endParaRPr sz="2400" b="1" i="0" u="none" strike="noStrike" cap="none" baseline="0" dirty="0">
                        <a:solidFill>
                          <a:schemeClr val="tx1"/>
                        </a:solidFill>
                        <a:latin typeface="Microsoft YaHei" panose="020B0503020204020204" pitchFamily="34" charset="-122"/>
                        <a:ea typeface="Microsoft YaHei" panose="020B0503020204020204" pitchFamily="34" charset="-122"/>
                        <a:cs typeface="Calibri"/>
                        <a:sym typeface="Calibri"/>
                      </a:endParaRPr>
                    </a:p>
                  </a:txBody>
                  <a:tcPr marL="87725" marR="87725" marT="43875" marB="438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a:lnSpc>
                          <a:spcPct val="100000"/>
                        </a:lnSpc>
                        <a:spcBef>
                          <a:spcPts val="0"/>
                        </a:spcBef>
                        <a:spcAft>
                          <a:spcPts val="0"/>
                        </a:spcAft>
                        <a:buClr>
                          <a:schemeClr val="dk1"/>
                        </a:buClr>
                        <a:buSzPts val="2700"/>
                        <a:buFont typeface="Calibri"/>
                        <a:buNone/>
                      </a:pPr>
                      <a:r>
                        <a:rPr lang="zh-TW" altLang="en-US" sz="2400" b="1" i="0" u="none" strike="noStrike" cap="none" baseline="0" dirty="0" smtClean="0">
                          <a:solidFill>
                            <a:schemeClr val="tx1"/>
                          </a:solidFill>
                          <a:latin typeface="Microsoft YaHei" panose="020B0503020204020204" pitchFamily="34" charset="-122"/>
                          <a:ea typeface="Microsoft YaHei" panose="020B0503020204020204" pitchFamily="34" charset="-122"/>
                          <a:cs typeface="Calibri"/>
                          <a:sym typeface="Calibri"/>
                        </a:rPr>
                        <a:t>常規</a:t>
                      </a:r>
                      <a:endParaRPr lang="en-US" altLang="zh-TW" sz="2400" b="1" i="0" u="none" strike="noStrike" cap="none" baseline="0" dirty="0" smtClean="0">
                        <a:solidFill>
                          <a:schemeClr val="tx1"/>
                        </a:solidFill>
                        <a:latin typeface="Microsoft YaHei" panose="020B0503020204020204" pitchFamily="34" charset="-122"/>
                        <a:ea typeface="Microsoft YaHei" panose="020B0503020204020204" pitchFamily="34" charset="-122"/>
                        <a:cs typeface="Calibri"/>
                        <a:sym typeface="Calibri"/>
                      </a:endParaRPr>
                    </a:p>
                    <a:p>
                      <a:pPr marL="0" marR="0" lvl="0" indent="0" algn="ctr" rtl="0">
                        <a:lnSpc>
                          <a:spcPct val="100000"/>
                        </a:lnSpc>
                        <a:spcBef>
                          <a:spcPts val="0"/>
                        </a:spcBef>
                        <a:spcAft>
                          <a:spcPts val="0"/>
                        </a:spcAft>
                        <a:buClr>
                          <a:schemeClr val="dk1"/>
                        </a:buClr>
                        <a:buSzPts val="2700"/>
                        <a:buFont typeface="Calibri"/>
                        <a:buNone/>
                      </a:pPr>
                      <a:r>
                        <a:rPr lang="zh-TW" altLang="en-US" sz="2400" b="1" i="0" u="none" strike="noStrike" cap="none" baseline="0" dirty="0" smtClean="0">
                          <a:solidFill>
                            <a:schemeClr val="tx1"/>
                          </a:solidFill>
                          <a:latin typeface="Microsoft YaHei" panose="020B0503020204020204" pitchFamily="34" charset="-122"/>
                          <a:ea typeface="Microsoft YaHei" panose="020B0503020204020204" pitchFamily="34" charset="-122"/>
                          <a:cs typeface="Calibri"/>
                          <a:sym typeface="Calibri"/>
                        </a:rPr>
                        <a:t>抗憂鬱藥物治療</a:t>
                      </a:r>
                      <a:endParaRPr sz="2400" b="1" u="none" strike="noStrike" cap="none" baseline="0" dirty="0">
                        <a:solidFill>
                          <a:schemeClr val="tx1"/>
                        </a:solidFill>
                        <a:latin typeface="Microsoft YaHei" panose="020B0503020204020204" pitchFamily="34" charset="-122"/>
                        <a:ea typeface="Microsoft YaHei" panose="020B0503020204020204" pitchFamily="34" charset="-122"/>
                      </a:endParaRPr>
                    </a:p>
                  </a:txBody>
                  <a:tcPr marL="87725" marR="87725" marT="43875" marB="438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721084">
                <a:tc rowSpan="4">
                  <a:txBody>
                    <a:bodyPr/>
                    <a:lstStyle/>
                    <a:p>
                      <a:pPr marL="0" marR="0" lvl="0" indent="0" algn="ctr" defTabSz="914400" rtl="0" eaLnBrk="1" latinLnBrk="0" hangingPunct="1">
                        <a:lnSpc>
                          <a:spcPct val="100000"/>
                        </a:lnSpc>
                        <a:spcBef>
                          <a:spcPts val="0"/>
                        </a:spcBef>
                        <a:spcAft>
                          <a:spcPts val="0"/>
                        </a:spcAft>
                        <a:buClr>
                          <a:schemeClr val="dk1"/>
                        </a:buClr>
                        <a:buSzPts val="2300"/>
                        <a:buFont typeface="Calibri"/>
                        <a:buNone/>
                      </a:pPr>
                      <a:r>
                        <a:rPr lang="zh-TW" altLang="en-US" sz="2800" b="1" u="none" strike="noStrike" kern="1200" cap="none" baseline="0" dirty="0">
                          <a:solidFill>
                            <a:schemeClr val="tx1"/>
                          </a:solidFill>
                          <a:latin typeface="Microsoft YaHei" panose="020B0503020204020204" pitchFamily="34" charset="-122"/>
                          <a:ea typeface="Microsoft YaHei" panose="020B0503020204020204" pitchFamily="34" charset="-122"/>
                        </a:rPr>
                        <a:t>成</a:t>
                      </a:r>
                      <a:endParaRPr lang="en-US" altLang="zh-TW" sz="2800" b="1" u="none" strike="noStrike" kern="1200" cap="none" baseline="0" dirty="0">
                        <a:solidFill>
                          <a:schemeClr val="tx1"/>
                        </a:solidFill>
                        <a:latin typeface="Microsoft YaHei" panose="020B0503020204020204" pitchFamily="34" charset="-122"/>
                        <a:ea typeface="Microsoft YaHei" panose="020B0503020204020204" pitchFamily="34" charset="-122"/>
                      </a:endParaRPr>
                    </a:p>
                    <a:p>
                      <a:pPr marL="0" marR="0" lvl="0" indent="0" algn="ctr" defTabSz="914400" rtl="0" eaLnBrk="1" latinLnBrk="0" hangingPunct="1">
                        <a:lnSpc>
                          <a:spcPct val="100000"/>
                        </a:lnSpc>
                        <a:spcBef>
                          <a:spcPts val="0"/>
                        </a:spcBef>
                        <a:spcAft>
                          <a:spcPts val="0"/>
                        </a:spcAft>
                        <a:buClr>
                          <a:schemeClr val="dk1"/>
                        </a:buClr>
                        <a:buSzPts val="2300"/>
                        <a:buFont typeface="Calibri"/>
                        <a:buNone/>
                      </a:pPr>
                      <a:r>
                        <a:rPr lang="zh-TW" altLang="en-US" sz="2800" b="1" u="none" strike="noStrike" kern="1200" cap="none" baseline="0" dirty="0">
                          <a:solidFill>
                            <a:schemeClr val="tx1"/>
                          </a:solidFill>
                          <a:latin typeface="Microsoft YaHei" panose="020B0503020204020204" pitchFamily="34" charset="-122"/>
                          <a:ea typeface="Microsoft YaHei" panose="020B0503020204020204" pitchFamily="34" charset="-122"/>
                        </a:rPr>
                        <a:t>本</a:t>
                      </a:r>
                    </a:p>
                  </a:txBody>
                  <a:tcPr anchor="ctr">
                    <a:lnT w="12700" cap="flat" cmpd="sng" algn="ctr">
                      <a:solidFill>
                        <a:schemeClr val="tx1"/>
                      </a:solidFill>
                      <a:prstDash val="solid"/>
                      <a:round/>
                      <a:headEnd type="none" w="med" len="med"/>
                      <a:tailEnd type="none" w="med" len="med"/>
                    </a:lnT>
                  </a:tcPr>
                </a:tc>
                <a:tc>
                  <a:txBody>
                    <a:bodyPr/>
                    <a:lstStyle/>
                    <a:p>
                      <a:pPr marL="0" marR="0" lvl="0" indent="0" algn="ctr" rtl="0">
                        <a:lnSpc>
                          <a:spcPct val="100000"/>
                        </a:lnSpc>
                        <a:spcBef>
                          <a:spcPts val="0"/>
                        </a:spcBef>
                        <a:spcAft>
                          <a:spcPts val="0"/>
                        </a:spcAft>
                        <a:buClr>
                          <a:schemeClr val="dk1"/>
                        </a:buClr>
                        <a:buSzPts val="2700"/>
                        <a:buFont typeface="Calibri"/>
                        <a:buNone/>
                      </a:pPr>
                      <a:r>
                        <a:rPr lang="en-US" sz="2000" b="1" u="none" strike="noStrike" cap="none" baseline="0" dirty="0" err="1">
                          <a:solidFill>
                            <a:schemeClr val="tx1"/>
                          </a:solidFill>
                          <a:latin typeface="Microsoft YaHei" panose="020B0503020204020204" pitchFamily="34" charset="-122"/>
                          <a:ea typeface="Microsoft YaHei" panose="020B0503020204020204" pitchFamily="34" charset="-122"/>
                          <a:cs typeface="Calibri"/>
                          <a:sym typeface="Calibri"/>
                        </a:rPr>
                        <a:t>直接醫療成本</a:t>
                      </a:r>
                      <a:endParaRPr sz="2000" b="1" u="none" strike="noStrike" cap="none" baseline="0" dirty="0">
                        <a:solidFill>
                          <a:schemeClr val="tx1"/>
                        </a:solidFill>
                        <a:latin typeface="Microsoft YaHei" panose="020B0503020204020204" pitchFamily="34" charset="-122"/>
                        <a:ea typeface="Microsoft YaHei" panose="020B0503020204020204" pitchFamily="34" charset="-122"/>
                        <a:cs typeface="Calibri"/>
                        <a:sym typeface="Calibri"/>
                      </a:endParaRPr>
                    </a:p>
                    <a:p>
                      <a:pPr marL="0" marR="0" lvl="0" indent="0" algn="ctr" rtl="0">
                        <a:lnSpc>
                          <a:spcPct val="100000"/>
                        </a:lnSpc>
                        <a:spcBef>
                          <a:spcPts val="0"/>
                        </a:spcBef>
                        <a:spcAft>
                          <a:spcPts val="0"/>
                        </a:spcAft>
                        <a:buClr>
                          <a:schemeClr val="dk1"/>
                        </a:buClr>
                        <a:buSzPts val="2300"/>
                        <a:buFont typeface="Calibri"/>
                        <a:buNone/>
                      </a:pPr>
                      <a:r>
                        <a:rPr lang="en-US" sz="1400" b="0" u="none" strike="noStrike" cap="none" baseline="0" dirty="0">
                          <a:solidFill>
                            <a:schemeClr val="tx1"/>
                          </a:solidFill>
                          <a:latin typeface="Microsoft YaHei" panose="020B0503020204020204" pitchFamily="34" charset="-122"/>
                          <a:ea typeface="Microsoft YaHei" panose="020B0503020204020204" pitchFamily="34" charset="-122"/>
                          <a:cs typeface="Calibri"/>
                          <a:sym typeface="Calibri"/>
                        </a:rPr>
                        <a:t>(</a:t>
                      </a:r>
                      <a:r>
                        <a:rPr lang="zh-TW" altLang="en-US" sz="1400" b="0" u="none" strike="noStrike" cap="none" baseline="0" dirty="0">
                          <a:solidFill>
                            <a:schemeClr val="tx1"/>
                          </a:solidFill>
                          <a:latin typeface="Microsoft YaHei" panose="020B0503020204020204" pitchFamily="34" charset="-122"/>
                          <a:ea typeface="Microsoft YaHei" panose="020B0503020204020204" pitchFamily="34" charset="-122"/>
                          <a:cs typeface="Calibri"/>
                          <a:sym typeface="Calibri"/>
                        </a:rPr>
                        <a:t>藥品費、掛號費、</a:t>
                      </a:r>
                      <a:r>
                        <a:rPr lang="en-US" sz="1400" b="0" u="none" strike="noStrike" cap="none" baseline="0" dirty="0" err="1">
                          <a:solidFill>
                            <a:schemeClr val="tx1"/>
                          </a:solidFill>
                          <a:latin typeface="Microsoft YaHei" panose="020B0503020204020204" pitchFamily="34" charset="-122"/>
                          <a:ea typeface="Microsoft YaHei" panose="020B0503020204020204" pitchFamily="34" charset="-122"/>
                          <a:cs typeface="Calibri"/>
                          <a:sym typeface="Calibri"/>
                        </a:rPr>
                        <a:t>檢查費</a:t>
                      </a:r>
                      <a:r>
                        <a:rPr lang="zh-TW" altLang="en-US" sz="1400" b="0" u="none" strike="noStrike" cap="none" baseline="0" dirty="0">
                          <a:solidFill>
                            <a:schemeClr val="tx1"/>
                          </a:solidFill>
                          <a:latin typeface="Microsoft YaHei" panose="020B0503020204020204" pitchFamily="34" charset="-122"/>
                          <a:ea typeface="Microsoft YaHei" panose="020B0503020204020204" pitchFamily="34" charset="-122"/>
                          <a:cs typeface="Calibri"/>
                          <a:sym typeface="Calibri"/>
                        </a:rPr>
                        <a:t>等</a:t>
                      </a:r>
                      <a:r>
                        <a:rPr lang="en-US" sz="1400" b="0" u="none" strike="noStrike" cap="none" baseline="0" dirty="0">
                          <a:solidFill>
                            <a:schemeClr val="tx1"/>
                          </a:solidFill>
                          <a:latin typeface="Microsoft YaHei" panose="020B0503020204020204" pitchFamily="34" charset="-122"/>
                          <a:ea typeface="Microsoft YaHei" panose="020B0503020204020204" pitchFamily="34" charset="-122"/>
                          <a:cs typeface="Calibri"/>
                          <a:sym typeface="Calibri"/>
                        </a:rPr>
                        <a:t>)</a:t>
                      </a:r>
                      <a:endParaRPr sz="1400" b="0" u="none" strike="noStrike" cap="none" baseline="0" dirty="0">
                        <a:solidFill>
                          <a:schemeClr val="tx1"/>
                        </a:solidFill>
                        <a:latin typeface="Microsoft YaHei" panose="020B0503020204020204" pitchFamily="34" charset="-122"/>
                        <a:ea typeface="Microsoft YaHei" panose="020B0503020204020204" pitchFamily="34" charset="-122"/>
                        <a:cs typeface="Calibri"/>
                        <a:sym typeface="Calibri"/>
                      </a:endParaRPr>
                    </a:p>
                  </a:txBody>
                  <a:tcPr marL="87725" marR="87725" marT="43875" marB="4387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a:lnSpc>
                          <a:spcPct val="100000"/>
                        </a:lnSpc>
                        <a:spcBef>
                          <a:spcPts val="0"/>
                        </a:spcBef>
                        <a:spcAft>
                          <a:spcPts val="0"/>
                        </a:spcAft>
                        <a:buClr>
                          <a:srgbClr val="000000"/>
                        </a:buClr>
                        <a:buSzPts val="2000"/>
                        <a:buFont typeface="Arial"/>
                        <a:buNone/>
                      </a:pPr>
                      <a:endParaRPr sz="1800" b="0" u="none" strike="noStrike" cap="none" baseline="0" dirty="0">
                        <a:solidFill>
                          <a:schemeClr val="tx1"/>
                        </a:solidFill>
                        <a:latin typeface="Microsoft YaHei" panose="020B0503020204020204" pitchFamily="34" charset="-122"/>
                        <a:ea typeface="Microsoft YaHei" panose="020B0503020204020204" pitchFamily="34" charset="-122"/>
                        <a:cs typeface="Calibri"/>
                        <a:sym typeface="Calibri"/>
                      </a:endParaRPr>
                    </a:p>
                  </a:txBody>
                  <a:tcPr marL="87725" marR="87725" marT="43875" marB="438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a:lnSpc>
                          <a:spcPct val="100000"/>
                        </a:lnSpc>
                        <a:spcBef>
                          <a:spcPts val="0"/>
                        </a:spcBef>
                        <a:spcAft>
                          <a:spcPts val="0"/>
                        </a:spcAft>
                        <a:buClr>
                          <a:srgbClr val="000000"/>
                        </a:buClr>
                        <a:buSzPts val="2000"/>
                        <a:buFont typeface="Arial"/>
                        <a:buNone/>
                      </a:pPr>
                      <a:endParaRPr sz="1800" b="0" u="none" strike="noStrike" cap="none" baseline="0" dirty="0">
                        <a:solidFill>
                          <a:schemeClr val="tx1"/>
                        </a:solidFill>
                        <a:latin typeface="Microsoft YaHei" panose="020B0503020204020204" pitchFamily="34" charset="-122"/>
                        <a:ea typeface="Microsoft YaHei" panose="020B0503020204020204" pitchFamily="34" charset="-122"/>
                      </a:endParaRPr>
                    </a:p>
                  </a:txBody>
                  <a:tcPr marL="87725" marR="87725" marT="43875" marB="438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669279">
                <a:tc vMerge="1">
                  <a:txBody>
                    <a:bodyPr/>
                    <a:lstStyle/>
                    <a:p>
                      <a:endParaRPr lang="zh-TW"/>
                    </a:p>
                  </a:txBody>
                  <a:tcPr/>
                </a:tc>
                <a:tc>
                  <a:txBody>
                    <a:bodyPr/>
                    <a:lstStyle/>
                    <a:p>
                      <a:pPr marL="0" marR="0" lvl="0" indent="0" algn="ctr" rtl="0">
                        <a:lnSpc>
                          <a:spcPct val="100000"/>
                        </a:lnSpc>
                        <a:spcBef>
                          <a:spcPts val="0"/>
                        </a:spcBef>
                        <a:spcAft>
                          <a:spcPts val="0"/>
                        </a:spcAft>
                        <a:buClr>
                          <a:schemeClr val="dk1"/>
                        </a:buClr>
                        <a:buSzPts val="2700"/>
                        <a:buFont typeface="Calibri"/>
                        <a:buNone/>
                      </a:pPr>
                      <a:r>
                        <a:rPr lang="en-US" sz="2000" b="1" u="none" strike="noStrike" cap="none" baseline="0" dirty="0" err="1">
                          <a:solidFill>
                            <a:schemeClr val="tx1"/>
                          </a:solidFill>
                          <a:latin typeface="Microsoft YaHei" panose="020B0503020204020204" pitchFamily="34" charset="-122"/>
                          <a:ea typeface="Microsoft YaHei" panose="020B0503020204020204" pitchFamily="34" charset="-122"/>
                          <a:cs typeface="Calibri"/>
                          <a:sym typeface="Calibri"/>
                        </a:rPr>
                        <a:t>直接非醫療成本</a:t>
                      </a:r>
                      <a:endParaRPr sz="2000" b="1" u="none" strike="noStrike" cap="none" baseline="0" dirty="0">
                        <a:solidFill>
                          <a:schemeClr val="tx1"/>
                        </a:solidFill>
                        <a:latin typeface="Microsoft YaHei" panose="020B0503020204020204" pitchFamily="34" charset="-122"/>
                        <a:ea typeface="Microsoft YaHei" panose="020B0503020204020204" pitchFamily="34" charset="-122"/>
                        <a:cs typeface="Calibri"/>
                        <a:sym typeface="Calibri"/>
                      </a:endParaRPr>
                    </a:p>
                    <a:p>
                      <a:pPr marL="0" marR="0" lvl="0" indent="0" algn="ctr" defTabSz="914400" rtl="0" eaLnBrk="1" latinLnBrk="0" hangingPunct="1">
                        <a:lnSpc>
                          <a:spcPct val="100000"/>
                        </a:lnSpc>
                        <a:spcBef>
                          <a:spcPts val="0"/>
                        </a:spcBef>
                        <a:spcAft>
                          <a:spcPts val="0"/>
                        </a:spcAft>
                        <a:buClr>
                          <a:schemeClr val="dk1"/>
                        </a:buClr>
                        <a:buSzPts val="2300"/>
                        <a:buFont typeface="Calibri"/>
                        <a:buNone/>
                      </a:pPr>
                      <a:r>
                        <a:rPr lang="en-US" sz="1400" b="0" u="none" strike="noStrike" kern="1200" cap="none" baseline="0" dirty="0">
                          <a:solidFill>
                            <a:schemeClr val="tx1"/>
                          </a:solidFill>
                          <a:latin typeface="Microsoft YaHei" panose="020B0503020204020204" pitchFamily="34" charset="-122"/>
                          <a:ea typeface="Microsoft YaHei" panose="020B0503020204020204" pitchFamily="34" charset="-122"/>
                          <a:cs typeface="Calibri"/>
                          <a:sym typeface="Calibri"/>
                        </a:rPr>
                        <a:t>(</a:t>
                      </a:r>
                      <a:r>
                        <a:rPr lang="en-US" sz="1400" b="0" u="none" strike="noStrike" kern="1200" cap="none" baseline="0" dirty="0" err="1">
                          <a:solidFill>
                            <a:schemeClr val="tx1"/>
                          </a:solidFill>
                          <a:latin typeface="Microsoft YaHei" panose="020B0503020204020204" pitchFamily="34" charset="-122"/>
                          <a:ea typeface="Microsoft YaHei" panose="020B0503020204020204" pitchFamily="34" charset="-122"/>
                          <a:cs typeface="Calibri"/>
                          <a:sym typeface="Calibri"/>
                        </a:rPr>
                        <a:t>交通費</a:t>
                      </a:r>
                      <a:r>
                        <a:rPr lang="zh-TW" altLang="en-US" sz="1400" b="0" u="none" strike="noStrike" kern="1200" cap="none" baseline="0" dirty="0">
                          <a:solidFill>
                            <a:schemeClr val="tx1"/>
                          </a:solidFill>
                          <a:latin typeface="Microsoft YaHei" panose="020B0503020204020204" pitchFamily="34" charset="-122"/>
                          <a:ea typeface="Microsoft YaHei" panose="020B0503020204020204" pitchFamily="34" charset="-122"/>
                          <a:cs typeface="Calibri"/>
                          <a:sym typeface="Calibri"/>
                        </a:rPr>
                        <a:t>、看護費等</a:t>
                      </a:r>
                      <a:r>
                        <a:rPr lang="en-US" sz="1400" b="0" u="none" strike="noStrike" kern="1200" cap="none" baseline="0" dirty="0">
                          <a:solidFill>
                            <a:schemeClr val="tx1"/>
                          </a:solidFill>
                          <a:latin typeface="Microsoft YaHei" panose="020B0503020204020204" pitchFamily="34" charset="-122"/>
                          <a:ea typeface="Microsoft YaHei" panose="020B0503020204020204" pitchFamily="34" charset="-122"/>
                          <a:cs typeface="Calibri"/>
                          <a:sym typeface="Calibri"/>
                        </a:rPr>
                        <a:t>)</a:t>
                      </a:r>
                      <a:endParaRPr sz="1400" b="0" u="none" strike="noStrike" kern="1200" cap="none" baseline="0" dirty="0">
                        <a:solidFill>
                          <a:schemeClr val="tx1"/>
                        </a:solidFill>
                        <a:latin typeface="Microsoft YaHei" panose="020B0503020204020204" pitchFamily="34" charset="-122"/>
                        <a:ea typeface="Microsoft YaHei" panose="020B0503020204020204" pitchFamily="34" charset="-122"/>
                        <a:cs typeface="Calibri"/>
                        <a:sym typeface="Calibri"/>
                      </a:endParaRPr>
                    </a:p>
                  </a:txBody>
                  <a:tcPr marL="87725" marR="87725" marT="43875" marB="438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a:lnSpc>
                          <a:spcPct val="100000"/>
                        </a:lnSpc>
                        <a:spcBef>
                          <a:spcPts val="0"/>
                        </a:spcBef>
                        <a:spcAft>
                          <a:spcPts val="0"/>
                        </a:spcAft>
                        <a:buClr>
                          <a:srgbClr val="000000"/>
                        </a:buClr>
                        <a:buSzPts val="2000"/>
                        <a:buFont typeface="Arial"/>
                        <a:buNone/>
                      </a:pPr>
                      <a:endParaRPr sz="1800" b="0" u="none" strike="noStrike" cap="none" baseline="0" dirty="0">
                        <a:solidFill>
                          <a:schemeClr val="tx1"/>
                        </a:solidFill>
                        <a:latin typeface="Microsoft YaHei" panose="020B0503020204020204" pitchFamily="34" charset="-122"/>
                        <a:ea typeface="Microsoft YaHei" panose="020B0503020204020204" pitchFamily="34" charset="-122"/>
                      </a:endParaRPr>
                    </a:p>
                  </a:txBody>
                  <a:tcPr marL="87725" marR="87725" marT="43875" marB="438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a:lnSpc>
                          <a:spcPct val="100000"/>
                        </a:lnSpc>
                        <a:spcBef>
                          <a:spcPts val="0"/>
                        </a:spcBef>
                        <a:spcAft>
                          <a:spcPts val="0"/>
                        </a:spcAft>
                        <a:buClr>
                          <a:srgbClr val="000000"/>
                        </a:buClr>
                        <a:buSzPts val="2000"/>
                        <a:buFont typeface="Arial"/>
                        <a:buNone/>
                      </a:pPr>
                      <a:endParaRPr sz="1800" b="0" u="none" strike="noStrike" cap="none" baseline="0" dirty="0">
                        <a:solidFill>
                          <a:schemeClr val="tx1"/>
                        </a:solidFill>
                        <a:latin typeface="Microsoft YaHei" panose="020B0503020204020204" pitchFamily="34" charset="-122"/>
                        <a:ea typeface="Microsoft YaHei" panose="020B0503020204020204" pitchFamily="34" charset="-122"/>
                      </a:endParaRPr>
                    </a:p>
                  </a:txBody>
                  <a:tcPr marL="87725" marR="87725" marT="43875" marB="438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749900">
                <a:tc vMerge="1">
                  <a:txBody>
                    <a:bodyPr/>
                    <a:lstStyle/>
                    <a:p>
                      <a:endParaRPr lang="zh-TW"/>
                    </a:p>
                  </a:txBody>
                  <a:tcPr/>
                </a:tc>
                <a:tc>
                  <a:txBody>
                    <a:bodyPr/>
                    <a:lstStyle/>
                    <a:p>
                      <a:pPr marL="0" marR="0" lvl="0" indent="0" algn="ctr" rtl="0">
                        <a:lnSpc>
                          <a:spcPct val="100000"/>
                        </a:lnSpc>
                        <a:spcBef>
                          <a:spcPts val="0"/>
                        </a:spcBef>
                        <a:spcAft>
                          <a:spcPts val="0"/>
                        </a:spcAft>
                        <a:buClr>
                          <a:schemeClr val="dk1"/>
                        </a:buClr>
                        <a:buSzPts val="2700"/>
                        <a:buFont typeface="Calibri"/>
                        <a:buNone/>
                      </a:pPr>
                      <a:r>
                        <a:rPr lang="en-US" sz="2000" b="1" u="none" strike="noStrike" cap="none" baseline="0" dirty="0" err="1">
                          <a:solidFill>
                            <a:schemeClr val="tx1"/>
                          </a:solidFill>
                          <a:latin typeface="Microsoft YaHei" panose="020B0503020204020204" pitchFamily="34" charset="-122"/>
                          <a:ea typeface="Microsoft YaHei" panose="020B0503020204020204" pitchFamily="34" charset="-122"/>
                          <a:cs typeface="Calibri"/>
                          <a:sym typeface="Calibri"/>
                        </a:rPr>
                        <a:t>間接成本</a:t>
                      </a:r>
                      <a:endParaRPr sz="2000" b="1" u="none" strike="noStrike" cap="none" baseline="0" dirty="0">
                        <a:solidFill>
                          <a:schemeClr val="tx1"/>
                        </a:solidFill>
                        <a:latin typeface="Microsoft YaHei" panose="020B0503020204020204" pitchFamily="34" charset="-122"/>
                        <a:ea typeface="Microsoft YaHei" panose="020B0503020204020204" pitchFamily="34" charset="-122"/>
                        <a:cs typeface="Calibri"/>
                        <a:sym typeface="Calibri"/>
                      </a:endParaRPr>
                    </a:p>
                    <a:p>
                      <a:pPr marL="0" marR="0" lvl="0" indent="0" algn="ctr" defTabSz="914400" rtl="0" eaLnBrk="1" latinLnBrk="0" hangingPunct="1">
                        <a:lnSpc>
                          <a:spcPct val="100000"/>
                        </a:lnSpc>
                        <a:spcBef>
                          <a:spcPts val="0"/>
                        </a:spcBef>
                        <a:spcAft>
                          <a:spcPts val="0"/>
                        </a:spcAft>
                        <a:buClr>
                          <a:schemeClr val="dk1"/>
                        </a:buClr>
                        <a:buSzPts val="2300"/>
                        <a:buFont typeface="Calibri"/>
                        <a:buNone/>
                      </a:pPr>
                      <a:r>
                        <a:rPr lang="en-US" sz="1400" b="0" u="none" strike="noStrike" kern="1200" cap="none" baseline="0" dirty="0">
                          <a:solidFill>
                            <a:schemeClr val="tx1"/>
                          </a:solidFill>
                          <a:latin typeface="Microsoft YaHei" panose="020B0503020204020204" pitchFamily="34" charset="-122"/>
                          <a:ea typeface="Microsoft YaHei" panose="020B0503020204020204" pitchFamily="34" charset="-122"/>
                          <a:cs typeface="Calibri"/>
                          <a:sym typeface="Calibri"/>
                        </a:rPr>
                        <a:t>(</a:t>
                      </a:r>
                      <a:r>
                        <a:rPr lang="zh-TW" altLang="en-US" sz="1400" b="0" u="none" strike="noStrike" kern="1200" cap="none" baseline="0" dirty="0">
                          <a:solidFill>
                            <a:schemeClr val="tx1"/>
                          </a:solidFill>
                          <a:latin typeface="Microsoft YaHei" panose="020B0503020204020204" pitchFamily="34" charset="-122"/>
                          <a:ea typeface="Microsoft YaHei" panose="020B0503020204020204" pitchFamily="34" charset="-122"/>
                          <a:cs typeface="Calibri"/>
                          <a:sym typeface="Calibri"/>
                        </a:rPr>
                        <a:t>請假扣薪等</a:t>
                      </a:r>
                      <a:r>
                        <a:rPr lang="en-US" sz="1400" b="0" u="none" strike="noStrike" kern="1200" cap="none" baseline="0" dirty="0">
                          <a:solidFill>
                            <a:schemeClr val="tx1"/>
                          </a:solidFill>
                          <a:latin typeface="Microsoft YaHei" panose="020B0503020204020204" pitchFamily="34" charset="-122"/>
                          <a:ea typeface="Microsoft YaHei" panose="020B0503020204020204" pitchFamily="34" charset="-122"/>
                          <a:cs typeface="Calibri"/>
                          <a:sym typeface="Calibri"/>
                        </a:rPr>
                        <a:t>)</a:t>
                      </a:r>
                      <a:endParaRPr sz="1400" b="0" u="none" strike="noStrike" kern="1200" cap="none" baseline="0" dirty="0">
                        <a:solidFill>
                          <a:schemeClr val="tx1"/>
                        </a:solidFill>
                        <a:latin typeface="Microsoft YaHei" panose="020B0503020204020204" pitchFamily="34" charset="-122"/>
                        <a:ea typeface="Microsoft YaHei" panose="020B0503020204020204" pitchFamily="34" charset="-122"/>
                        <a:cs typeface="Calibri"/>
                        <a:sym typeface="Calibri"/>
                      </a:endParaRPr>
                    </a:p>
                  </a:txBody>
                  <a:tcPr marL="87725" marR="87725" marT="43875" marB="438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a:lnSpc>
                          <a:spcPct val="100000"/>
                        </a:lnSpc>
                        <a:spcBef>
                          <a:spcPts val="0"/>
                        </a:spcBef>
                        <a:spcAft>
                          <a:spcPts val="0"/>
                        </a:spcAft>
                        <a:buClr>
                          <a:srgbClr val="000000"/>
                        </a:buClr>
                        <a:buSzPts val="2000"/>
                        <a:buFont typeface="Arial"/>
                        <a:buNone/>
                      </a:pPr>
                      <a:endParaRPr sz="1800" b="0" u="none" strike="noStrike" cap="none" baseline="0" dirty="0">
                        <a:solidFill>
                          <a:schemeClr val="tx1"/>
                        </a:solidFill>
                        <a:latin typeface="Microsoft YaHei" panose="020B0503020204020204" pitchFamily="34" charset="-122"/>
                        <a:ea typeface="Microsoft YaHei" panose="020B0503020204020204" pitchFamily="34" charset="-122"/>
                      </a:endParaRPr>
                    </a:p>
                  </a:txBody>
                  <a:tcPr marL="87725" marR="87725" marT="43875" marB="438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a:lnSpc>
                          <a:spcPct val="100000"/>
                        </a:lnSpc>
                        <a:spcBef>
                          <a:spcPts val="0"/>
                        </a:spcBef>
                        <a:spcAft>
                          <a:spcPts val="0"/>
                        </a:spcAft>
                        <a:buClr>
                          <a:schemeClr val="lt1"/>
                        </a:buClr>
                        <a:buSzPts val="2800"/>
                        <a:buFont typeface="Calibri"/>
                        <a:buNone/>
                      </a:pPr>
                      <a:endParaRPr sz="1800" b="0" u="none" strike="noStrike" cap="none" baseline="0" dirty="0">
                        <a:solidFill>
                          <a:schemeClr val="tx1"/>
                        </a:solidFill>
                        <a:latin typeface="Microsoft YaHei" panose="020B0503020204020204" pitchFamily="34" charset="-122"/>
                        <a:ea typeface="Microsoft YaHei" panose="020B0503020204020204" pitchFamily="34" charset="-122"/>
                      </a:endParaRPr>
                    </a:p>
                  </a:txBody>
                  <a:tcPr marL="87725" marR="87725" marT="43875" marB="438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749900">
                <a:tc vMerge="1">
                  <a:txBody>
                    <a:bodyPr/>
                    <a:lstStyle/>
                    <a:p>
                      <a:endParaRPr lang="zh-TW"/>
                    </a:p>
                  </a:txBody>
                  <a:tcPr/>
                </a:tc>
                <a:tc>
                  <a:txBody>
                    <a:bodyPr/>
                    <a:lstStyle/>
                    <a:p>
                      <a:pPr marL="0" marR="0" lvl="0" indent="0" algn="ctr" rtl="0">
                        <a:lnSpc>
                          <a:spcPct val="100000"/>
                        </a:lnSpc>
                        <a:spcBef>
                          <a:spcPts val="0"/>
                        </a:spcBef>
                        <a:spcAft>
                          <a:spcPts val="0"/>
                        </a:spcAft>
                        <a:buClr>
                          <a:schemeClr val="dk1"/>
                        </a:buClr>
                        <a:buSzPts val="2300"/>
                        <a:buFont typeface="Calibri"/>
                        <a:buNone/>
                      </a:pPr>
                      <a:r>
                        <a:rPr lang="en-US" sz="2800" b="1" u="none" strike="noStrike" cap="none" baseline="0" dirty="0" err="1">
                          <a:solidFill>
                            <a:schemeClr val="tx1"/>
                          </a:solidFill>
                          <a:latin typeface="Microsoft YaHei" panose="020B0503020204020204" pitchFamily="34" charset="-122"/>
                          <a:ea typeface="Microsoft YaHei" panose="020B0503020204020204" pitchFamily="34" charset="-122"/>
                          <a:cs typeface="Calibri"/>
                          <a:sym typeface="Calibri"/>
                        </a:rPr>
                        <a:t>總價</a:t>
                      </a:r>
                      <a:endParaRPr sz="2800" b="1" u="none" strike="noStrike" cap="none" baseline="0" dirty="0">
                        <a:solidFill>
                          <a:schemeClr val="tx1"/>
                        </a:solidFill>
                        <a:latin typeface="Microsoft YaHei" panose="020B0503020204020204" pitchFamily="34" charset="-122"/>
                        <a:ea typeface="Microsoft YaHei" panose="020B0503020204020204" pitchFamily="34" charset="-122"/>
                        <a:cs typeface="Calibri"/>
                        <a:sym typeface="Calibri"/>
                      </a:endParaRPr>
                    </a:p>
                  </a:txBody>
                  <a:tcPr marL="87725" marR="87725" marT="43875" marB="438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a:lnSpc>
                          <a:spcPct val="100000"/>
                        </a:lnSpc>
                        <a:spcBef>
                          <a:spcPts val="0"/>
                        </a:spcBef>
                        <a:spcAft>
                          <a:spcPts val="0"/>
                        </a:spcAft>
                        <a:buClr>
                          <a:srgbClr val="000000"/>
                        </a:buClr>
                        <a:buSzPts val="2000"/>
                        <a:buFont typeface="Arial"/>
                        <a:buNone/>
                      </a:pPr>
                      <a:r>
                        <a:rPr lang="zh-TW" altLang="en-US" sz="2000" b="1" u="none" strike="noStrike" cap="none" baseline="0" smtClean="0">
                          <a:solidFill>
                            <a:schemeClr val="tx1"/>
                          </a:solidFill>
                          <a:latin typeface="Microsoft YaHei" panose="020B0503020204020204" pitchFamily="34" charset="-122"/>
                          <a:ea typeface="Microsoft YaHei" panose="020B0503020204020204" pitchFamily="34" charset="-122"/>
                          <a:cs typeface="Microsoft YaHei"/>
                          <a:sym typeface="Microsoft YaHei"/>
                        </a:rPr>
                        <a:t>約 </a:t>
                      </a:r>
                      <a:r>
                        <a:rPr lang="en-US" sz="2000" b="1" u="none" strike="noStrike" cap="none" baseline="0" smtClean="0">
                          <a:solidFill>
                            <a:schemeClr val="tx1"/>
                          </a:solidFill>
                          <a:latin typeface="Microsoft YaHei" panose="020B0503020204020204" pitchFamily="34" charset="-122"/>
                          <a:ea typeface="Microsoft YaHei" panose="020B0503020204020204" pitchFamily="34" charset="-122"/>
                          <a:cs typeface="Microsoft YaHei"/>
                          <a:sym typeface="Microsoft YaHei"/>
                        </a:rPr>
                        <a:t>164040元</a:t>
                      </a:r>
                      <a:endParaRPr sz="2000" b="1" u="none" strike="noStrike" cap="none" baseline="0" dirty="0">
                        <a:solidFill>
                          <a:schemeClr val="tx1"/>
                        </a:solidFill>
                        <a:latin typeface="Microsoft YaHei" panose="020B0503020204020204" pitchFamily="34" charset="-122"/>
                        <a:ea typeface="Microsoft YaHei" panose="020B0503020204020204" pitchFamily="34" charset="-122"/>
                        <a:cs typeface="Microsoft YaHei"/>
                        <a:sym typeface="Microsoft YaHei"/>
                      </a:endParaRPr>
                    </a:p>
                  </a:txBody>
                  <a:tcPr marL="87725" marR="87725" marT="43875" marB="438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a:lnSpc>
                          <a:spcPct val="100000"/>
                        </a:lnSpc>
                        <a:spcBef>
                          <a:spcPts val="0"/>
                        </a:spcBef>
                        <a:spcAft>
                          <a:spcPts val="0"/>
                        </a:spcAft>
                        <a:buClr>
                          <a:schemeClr val="lt1"/>
                        </a:buClr>
                        <a:buSzPts val="2800"/>
                        <a:buFont typeface="Calibri"/>
                        <a:buNone/>
                      </a:pPr>
                      <a:r>
                        <a:rPr lang="en-US" sz="2000" b="1" u="none" strike="noStrike" cap="none" baseline="0" dirty="0" smtClean="0">
                          <a:solidFill>
                            <a:schemeClr val="tx1"/>
                          </a:solidFill>
                          <a:latin typeface="Microsoft YaHei" panose="020B0503020204020204" pitchFamily="34" charset="-122"/>
                          <a:ea typeface="Microsoft YaHei" panose="020B0503020204020204" pitchFamily="34" charset="-122"/>
                          <a:cs typeface="Microsoft YaHei"/>
                          <a:sym typeface="Microsoft YaHei"/>
                        </a:rPr>
                        <a:t>約 5356元</a:t>
                      </a:r>
                      <a:endParaRPr sz="2000" b="1" u="none" strike="noStrike" cap="none" baseline="0" dirty="0">
                        <a:solidFill>
                          <a:schemeClr val="tx1"/>
                        </a:solidFill>
                        <a:latin typeface="Microsoft YaHei" panose="020B0503020204020204" pitchFamily="34" charset="-122"/>
                        <a:ea typeface="Microsoft YaHei" panose="020B0503020204020204" pitchFamily="34" charset="-122"/>
                        <a:cs typeface="Microsoft YaHei"/>
                        <a:sym typeface="Microsoft YaHei"/>
                      </a:endParaRPr>
                    </a:p>
                  </a:txBody>
                  <a:tcPr marL="87725" marR="87725" marT="43875" marB="438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541058">
                <a:tc rowSpan="2">
                  <a:txBody>
                    <a:bodyPr/>
                    <a:lstStyle/>
                    <a:p>
                      <a:pPr marL="0" marR="0" lvl="0" indent="0" algn="ctr" rtl="0">
                        <a:lnSpc>
                          <a:spcPct val="100000"/>
                        </a:lnSpc>
                        <a:spcBef>
                          <a:spcPts val="0"/>
                        </a:spcBef>
                        <a:spcAft>
                          <a:spcPts val="0"/>
                        </a:spcAft>
                        <a:buClr>
                          <a:schemeClr val="dk1"/>
                        </a:buClr>
                        <a:buSzPts val="2300"/>
                        <a:buFont typeface="Calibri"/>
                        <a:buNone/>
                      </a:pPr>
                      <a:r>
                        <a:rPr lang="en-US" sz="2800" b="1" u="none" strike="noStrike" cap="none" baseline="0" dirty="0">
                          <a:solidFill>
                            <a:schemeClr val="tx1"/>
                          </a:solidFill>
                          <a:latin typeface="Microsoft YaHei" panose="020B0503020204020204" pitchFamily="34" charset="-122"/>
                          <a:ea typeface="Microsoft YaHei" panose="020B0503020204020204" pitchFamily="34" charset="-122"/>
                          <a:cs typeface="Microsoft YaHei"/>
                          <a:sym typeface="Microsoft YaHei"/>
                        </a:rPr>
                        <a:t>效</a:t>
                      </a:r>
                    </a:p>
                    <a:p>
                      <a:pPr marL="0" marR="0" lvl="0" indent="0" algn="ctr" rtl="0">
                        <a:lnSpc>
                          <a:spcPct val="100000"/>
                        </a:lnSpc>
                        <a:spcBef>
                          <a:spcPts val="0"/>
                        </a:spcBef>
                        <a:spcAft>
                          <a:spcPts val="0"/>
                        </a:spcAft>
                        <a:buClr>
                          <a:schemeClr val="dk1"/>
                        </a:buClr>
                        <a:buSzPts val="2300"/>
                        <a:buFont typeface="Calibri"/>
                        <a:buNone/>
                      </a:pPr>
                      <a:r>
                        <a:rPr lang="en-US" sz="2800" b="1" u="none" strike="noStrike" cap="none" baseline="0" dirty="0">
                          <a:solidFill>
                            <a:schemeClr val="tx1"/>
                          </a:solidFill>
                          <a:latin typeface="Microsoft YaHei" panose="020B0503020204020204" pitchFamily="34" charset="-122"/>
                          <a:ea typeface="Microsoft YaHei" panose="020B0503020204020204" pitchFamily="34" charset="-122"/>
                          <a:cs typeface="Microsoft YaHei"/>
                          <a:sym typeface="Microsoft YaHei"/>
                        </a:rPr>
                        <a:t>益</a:t>
                      </a:r>
                      <a:endParaRPr sz="2800" b="1" u="none" strike="noStrike" cap="none" baseline="0" dirty="0">
                        <a:solidFill>
                          <a:schemeClr val="tx1"/>
                        </a:solidFill>
                        <a:latin typeface="Microsoft YaHei" panose="020B0503020204020204" pitchFamily="34" charset="-122"/>
                        <a:ea typeface="Microsoft YaHei" panose="020B0503020204020204" pitchFamily="34" charset="-122"/>
                        <a:cs typeface="Microsoft YaHei"/>
                        <a:sym typeface="Microsoft YaHei"/>
                      </a:endParaRPr>
                    </a:p>
                  </a:txBody>
                  <a:tcPr marL="87725" marR="87725" marT="43875" marB="438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a:txBody>
                    <a:bodyPr/>
                    <a:lstStyle/>
                    <a:p>
                      <a:pPr marL="0" marR="0" lvl="0" indent="0" algn="ctr" rtl="0">
                        <a:lnSpc>
                          <a:spcPct val="100000"/>
                        </a:lnSpc>
                        <a:spcBef>
                          <a:spcPts val="0"/>
                        </a:spcBef>
                        <a:spcAft>
                          <a:spcPts val="0"/>
                        </a:spcAft>
                        <a:buClr>
                          <a:schemeClr val="dk1"/>
                        </a:buClr>
                        <a:buSzPts val="2300"/>
                        <a:buFont typeface="Calibri"/>
                        <a:buNone/>
                      </a:pPr>
                      <a:r>
                        <a:rPr lang="en-US" sz="2800" b="1" u="none" strike="noStrike" cap="none" baseline="0" dirty="0" err="1">
                          <a:solidFill>
                            <a:schemeClr val="tx1"/>
                          </a:solidFill>
                          <a:latin typeface="Microsoft YaHei" panose="020B0503020204020204" pitchFamily="34" charset="-122"/>
                          <a:ea typeface="Microsoft YaHei" panose="020B0503020204020204" pitchFamily="34" charset="-122"/>
                          <a:cs typeface="Calibri"/>
                          <a:sym typeface="Calibri"/>
                        </a:rPr>
                        <a:t>效益</a:t>
                      </a:r>
                      <a:endParaRPr sz="2800" b="1" u="none" strike="noStrike" cap="none" baseline="0" dirty="0">
                        <a:solidFill>
                          <a:schemeClr val="tx1"/>
                        </a:solidFill>
                        <a:latin typeface="Microsoft YaHei" panose="020B0503020204020204" pitchFamily="34" charset="-122"/>
                        <a:ea typeface="Microsoft YaHei" panose="020B0503020204020204" pitchFamily="34" charset="-122"/>
                        <a:cs typeface="Calibri"/>
                        <a:sym typeface="Calibri"/>
                      </a:endParaRPr>
                    </a:p>
                  </a:txBody>
                  <a:tcPr marL="87725" marR="87725" marT="43875" marB="438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marL="0" marR="0" lvl="0" indent="0" algn="ctr" rtl="0">
                        <a:lnSpc>
                          <a:spcPct val="100000"/>
                        </a:lnSpc>
                        <a:spcBef>
                          <a:spcPts val="0"/>
                        </a:spcBef>
                        <a:spcAft>
                          <a:spcPts val="0"/>
                        </a:spcAft>
                        <a:buClr>
                          <a:srgbClr val="000000"/>
                        </a:buClr>
                        <a:buSzPts val="2000"/>
                        <a:buFont typeface="Arial"/>
                        <a:buNone/>
                      </a:pPr>
                      <a:r>
                        <a:rPr lang="en-US" sz="2400" b="1" u="none" strike="noStrike" cap="none" baseline="0" dirty="0" err="1">
                          <a:solidFill>
                            <a:schemeClr val="tx1"/>
                          </a:solidFill>
                          <a:latin typeface="Microsoft YaHei" panose="020B0503020204020204" pitchFamily="34" charset="-122"/>
                          <a:ea typeface="Microsoft YaHei" panose="020B0503020204020204" pitchFamily="34" charset="-122"/>
                          <a:cs typeface="Microsoft YaHei"/>
                          <a:sym typeface="Microsoft YaHei"/>
                        </a:rPr>
                        <a:t>rTMS</a:t>
                      </a:r>
                      <a:r>
                        <a:rPr lang="en-US" sz="2400" b="1" u="none" strike="noStrike" cap="none" baseline="0" dirty="0">
                          <a:solidFill>
                            <a:schemeClr val="tx1"/>
                          </a:solidFill>
                          <a:latin typeface="Microsoft YaHei" panose="020B0503020204020204" pitchFamily="34" charset="-122"/>
                          <a:ea typeface="Microsoft YaHei" panose="020B0503020204020204" pitchFamily="34" charset="-122"/>
                          <a:cs typeface="Microsoft YaHei"/>
                          <a:sym typeface="Microsoft YaHei"/>
                        </a:rPr>
                        <a:t> </a:t>
                      </a:r>
                      <a:r>
                        <a:rPr lang="en-US" sz="2400" b="1" u="none" strike="noStrike" cap="none" baseline="0" dirty="0" err="1">
                          <a:solidFill>
                            <a:schemeClr val="tx1"/>
                          </a:solidFill>
                          <a:latin typeface="Microsoft YaHei" panose="020B0503020204020204" pitchFamily="34" charset="-122"/>
                          <a:ea typeface="Microsoft YaHei" panose="020B0503020204020204" pitchFamily="34" charset="-122"/>
                          <a:cs typeface="Microsoft YaHei"/>
                          <a:sym typeface="Microsoft YaHei"/>
                        </a:rPr>
                        <a:t>可降低</a:t>
                      </a:r>
                      <a:r>
                        <a:rPr lang="en-US" sz="2400" b="1" u="none" strike="noStrike" cap="none" baseline="0" dirty="0">
                          <a:solidFill>
                            <a:schemeClr val="tx1"/>
                          </a:solidFill>
                          <a:latin typeface="Microsoft YaHei" panose="020B0503020204020204" pitchFamily="34" charset="-122"/>
                          <a:ea typeface="Microsoft YaHei" panose="020B0503020204020204" pitchFamily="34" charset="-122"/>
                          <a:cs typeface="Microsoft YaHei"/>
                          <a:sym typeface="Microsoft YaHei"/>
                        </a:rPr>
                        <a:t> </a:t>
                      </a:r>
                      <a:r>
                        <a:rPr lang="en-US" sz="2400" b="1" i="0" u="none" strike="noStrike" cap="none" baseline="0" dirty="0">
                          <a:solidFill>
                            <a:schemeClr val="tx1"/>
                          </a:solidFill>
                          <a:latin typeface="Microsoft YaHei" panose="020B0503020204020204" pitchFamily="34" charset="-122"/>
                          <a:ea typeface="Microsoft YaHei" panose="020B0503020204020204" pitchFamily="34" charset="-122"/>
                          <a:cs typeface="Microsoft YaHei"/>
                          <a:sym typeface="Microsoft YaHei"/>
                        </a:rPr>
                        <a:t>HAMD scores 6.09分</a:t>
                      </a:r>
                      <a:endParaRPr sz="2400" b="1" u="none" strike="noStrike" cap="none" baseline="0" dirty="0">
                        <a:solidFill>
                          <a:schemeClr val="tx1"/>
                        </a:solidFill>
                        <a:latin typeface="Microsoft YaHei" panose="020B0503020204020204" pitchFamily="34" charset="-122"/>
                        <a:ea typeface="Microsoft YaHei" panose="020B0503020204020204" pitchFamily="34" charset="-122"/>
                        <a:cs typeface="Microsoft YaHei"/>
                        <a:sym typeface="Microsoft YaHei"/>
                      </a:endParaRPr>
                    </a:p>
                  </a:txBody>
                  <a:tcPr marL="87725" marR="87725" marT="43875" marB="438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TW"/>
                    </a:p>
                  </a:txBody>
                  <a:tcPr/>
                </a:tc>
                <a:extLst>
                  <a:ext uri="{0D108BD9-81ED-4DB2-BD59-A6C34878D82A}">
                    <a16:rowId xmlns:a16="http://schemas.microsoft.com/office/drawing/2014/main" val="10006"/>
                  </a:ext>
                </a:extLst>
              </a:tr>
              <a:tr h="997100">
                <a:tc vMerge="1">
                  <a:txBody>
                    <a:bodyPr/>
                    <a:lstStyle/>
                    <a:p>
                      <a:endParaRPr lang="zh-TW"/>
                    </a:p>
                  </a:txBody>
                  <a:tcPr/>
                </a:tc>
                <a:tc>
                  <a:txBody>
                    <a:bodyPr/>
                    <a:lstStyle/>
                    <a:p>
                      <a:pPr marL="0" marR="0" lvl="0" indent="0" algn="ctr" rtl="0">
                        <a:lnSpc>
                          <a:spcPct val="100000"/>
                        </a:lnSpc>
                        <a:spcBef>
                          <a:spcPts val="0"/>
                        </a:spcBef>
                        <a:spcAft>
                          <a:spcPts val="0"/>
                        </a:spcAft>
                        <a:buClr>
                          <a:schemeClr val="dk1"/>
                        </a:buClr>
                        <a:buSzPts val="2300"/>
                        <a:buFont typeface="Calibri"/>
                        <a:buNone/>
                      </a:pPr>
                      <a:r>
                        <a:rPr lang="en-US" sz="2800" b="1" u="none" strike="noStrike" cap="none" baseline="0" dirty="0">
                          <a:solidFill>
                            <a:schemeClr val="tx1"/>
                          </a:solidFill>
                          <a:latin typeface="Microsoft YaHei" panose="020B0503020204020204" pitchFamily="34" charset="-122"/>
                          <a:ea typeface="Microsoft YaHei" panose="020B0503020204020204" pitchFamily="34" charset="-122"/>
                          <a:cs typeface="Calibri"/>
                          <a:sym typeface="Calibri"/>
                        </a:rPr>
                        <a:t>ICER</a:t>
                      </a:r>
                      <a:endParaRPr sz="2800" b="1" baseline="0" dirty="0">
                        <a:solidFill>
                          <a:schemeClr val="tx1"/>
                        </a:solidFill>
                        <a:latin typeface="Microsoft YaHei" panose="020B0503020204020204" pitchFamily="34" charset="-122"/>
                        <a:ea typeface="Microsoft YaHei" panose="020B0503020204020204" pitchFamily="34" charset="-122"/>
                      </a:endParaRPr>
                    </a:p>
                  </a:txBody>
                  <a:tcPr marL="87725" marR="87725" marT="43875" marB="438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marL="0" marR="0" lvl="0" indent="0" algn="ctr" rtl="0">
                        <a:lnSpc>
                          <a:spcPct val="100000"/>
                        </a:lnSpc>
                        <a:spcBef>
                          <a:spcPts val="0"/>
                        </a:spcBef>
                        <a:spcAft>
                          <a:spcPts val="0"/>
                        </a:spcAft>
                        <a:buClr>
                          <a:srgbClr val="000000"/>
                        </a:buClr>
                        <a:buSzPts val="2800"/>
                        <a:buFont typeface="Arial"/>
                        <a:buNone/>
                      </a:pPr>
                      <a:r>
                        <a:rPr lang="en-US" sz="2400" b="1" u="none" strike="noStrike" cap="none" baseline="0" dirty="0">
                          <a:solidFill>
                            <a:schemeClr val="tx1"/>
                          </a:solidFill>
                          <a:latin typeface="Microsoft YaHei" panose="020B0503020204020204" pitchFamily="34" charset="-122"/>
                          <a:ea typeface="Microsoft YaHei" panose="020B0503020204020204" pitchFamily="34" charset="-122"/>
                          <a:cs typeface="Microsoft YaHei"/>
                          <a:sym typeface="Microsoft YaHei"/>
                        </a:rPr>
                        <a:t>每</a:t>
                      </a:r>
                      <a:r>
                        <a:rPr lang="zh-TW" altLang="en-US" sz="2400" b="1" u="none" strike="noStrike" cap="none" baseline="0" dirty="0">
                          <a:solidFill>
                            <a:schemeClr val="tx1"/>
                          </a:solidFill>
                          <a:latin typeface="Microsoft YaHei" panose="020B0503020204020204" pitchFamily="34" charset="-122"/>
                          <a:ea typeface="Microsoft YaHei" panose="020B0503020204020204" pitchFamily="34" charset="-122"/>
                          <a:cs typeface="Microsoft YaHei"/>
                          <a:sym typeface="Microsoft YaHei"/>
                        </a:rPr>
                        <a:t>降低 </a:t>
                      </a:r>
                      <a:r>
                        <a:rPr lang="en-US" sz="2400" b="1" u="none" strike="noStrike" cap="none" baseline="0" dirty="0">
                          <a:solidFill>
                            <a:schemeClr val="tx1"/>
                          </a:solidFill>
                          <a:latin typeface="Microsoft YaHei" panose="020B0503020204020204" pitchFamily="34" charset="-122"/>
                          <a:ea typeface="Microsoft YaHei" panose="020B0503020204020204" pitchFamily="34" charset="-122"/>
                          <a:cs typeface="Microsoft YaHei"/>
                          <a:sym typeface="Microsoft YaHei"/>
                        </a:rPr>
                        <a:t>HAMD score 1分</a:t>
                      </a:r>
                      <a:br>
                        <a:rPr lang="en-US" sz="2400" b="1" u="none" strike="noStrike" cap="none" baseline="0" dirty="0">
                          <a:solidFill>
                            <a:schemeClr val="tx1"/>
                          </a:solidFill>
                          <a:latin typeface="Microsoft YaHei" panose="020B0503020204020204" pitchFamily="34" charset="-122"/>
                          <a:ea typeface="Microsoft YaHei" panose="020B0503020204020204" pitchFamily="34" charset="-122"/>
                          <a:cs typeface="Microsoft YaHei"/>
                          <a:sym typeface="Microsoft YaHei"/>
                        </a:rPr>
                      </a:br>
                      <a:r>
                        <a:rPr lang="en-US" sz="2400" b="1" u="none" strike="noStrike" cap="none" baseline="0" dirty="0" err="1">
                          <a:solidFill>
                            <a:schemeClr val="tx1"/>
                          </a:solidFill>
                          <a:latin typeface="Microsoft YaHei" panose="020B0503020204020204" pitchFamily="34" charset="-122"/>
                          <a:ea typeface="Microsoft YaHei" panose="020B0503020204020204" pitchFamily="34" charset="-122"/>
                          <a:cs typeface="Microsoft YaHei"/>
                          <a:sym typeface="Microsoft YaHei"/>
                        </a:rPr>
                        <a:t>需花費</a:t>
                      </a:r>
                      <a:r>
                        <a:rPr lang="zh-TW" altLang="en-US" sz="2400" b="1" u="none" strike="noStrike" cap="none" baseline="0" dirty="0">
                          <a:solidFill>
                            <a:schemeClr val="tx1"/>
                          </a:solidFill>
                          <a:latin typeface="Microsoft YaHei" panose="020B0503020204020204" pitchFamily="34" charset="-122"/>
                          <a:ea typeface="Microsoft YaHei" panose="020B0503020204020204" pitchFamily="34" charset="-122"/>
                          <a:cs typeface="Microsoft YaHei"/>
                          <a:sym typeface="Microsoft YaHei"/>
                        </a:rPr>
                        <a:t>約 </a:t>
                      </a:r>
                      <a:r>
                        <a:rPr lang="en-US" sz="2400" b="1" u="none" strike="noStrike" cap="none" baseline="0" dirty="0">
                          <a:solidFill>
                            <a:schemeClr val="tx1"/>
                          </a:solidFill>
                          <a:latin typeface="Microsoft YaHei" panose="020B0503020204020204" pitchFamily="34" charset="-122"/>
                          <a:ea typeface="Microsoft YaHei" panose="020B0503020204020204" pitchFamily="34" charset="-122"/>
                          <a:cs typeface="Microsoft YaHei"/>
                          <a:sym typeface="Microsoft YaHei"/>
                        </a:rPr>
                        <a:t>26056元</a:t>
                      </a:r>
                      <a:endParaRPr sz="2400" b="1" u="none" strike="noStrike" cap="none" baseline="0" dirty="0">
                        <a:solidFill>
                          <a:schemeClr val="tx1"/>
                        </a:solidFill>
                        <a:latin typeface="Microsoft YaHei" panose="020B0503020204020204" pitchFamily="34" charset="-122"/>
                        <a:ea typeface="Microsoft YaHei" panose="020B0503020204020204" pitchFamily="34" charset="-122"/>
                        <a:cs typeface="Microsoft YaHei"/>
                        <a:sym typeface="Microsoft YaHei"/>
                      </a:endParaRPr>
                    </a:p>
                  </a:txBody>
                  <a:tcPr marL="87725" marR="87725" marT="43875" marB="438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TW"/>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539045205"/>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BBBD1FDE-C0CE-6073-CA3F-CAD68A0B80F0}"/>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Calibri" panose="020F0502020204030204" pitchFamily="34" charset="0"/>
                <a:ea typeface="Microsoft YaHei" panose="020B0503020204020204" pitchFamily="34" charset="-122"/>
              </a:rPr>
              <a:t>綜整證據到建議 </a:t>
            </a:r>
            <a:r>
              <a:rPr lang="en-US" altLang="zh-TW" sz="4800" b="1" dirty="0">
                <a:solidFill>
                  <a:schemeClr val="bg1"/>
                </a:solidFill>
                <a:latin typeface="Calibri" panose="020F0502020204030204" pitchFamily="34" charset="0"/>
                <a:ea typeface="Microsoft YaHei" panose="020B0503020204020204" pitchFamily="34" charset="-122"/>
              </a:rPr>
              <a:t>(</a:t>
            </a:r>
            <a:r>
              <a:rPr lang="en-US" altLang="zh-TW" sz="4800" b="1" dirty="0" err="1">
                <a:solidFill>
                  <a:schemeClr val="bg1"/>
                </a:solidFill>
                <a:latin typeface="Calibri" panose="020F0502020204030204" pitchFamily="34" charset="0"/>
                <a:ea typeface="Microsoft YaHei" panose="020B0503020204020204" pitchFamily="34" charset="-122"/>
              </a:rPr>
              <a:t>EtD</a:t>
            </a:r>
            <a:r>
              <a:rPr lang="en-US" altLang="zh-TW" sz="4800" b="1" dirty="0">
                <a:solidFill>
                  <a:schemeClr val="bg1"/>
                </a:solidFill>
                <a:latin typeface="Calibri" panose="020F0502020204030204" pitchFamily="34" charset="0"/>
                <a:ea typeface="Microsoft YaHei" panose="020B0503020204020204" pitchFamily="34" charset="-122"/>
              </a:rPr>
              <a:t>)</a:t>
            </a:r>
            <a:endParaRPr lang="en-US" altLang="zh-TW" sz="4000" b="1" dirty="0">
              <a:solidFill>
                <a:schemeClr val="bg1"/>
              </a:solidFill>
              <a:latin typeface="Calibri" panose="020F0502020204030204" pitchFamily="34" charset="0"/>
              <a:ea typeface="Microsoft YaHei" panose="020B0503020204020204" pitchFamily="34" charset="-122"/>
            </a:endParaRPr>
          </a:p>
        </p:txBody>
      </p:sp>
      <p:graphicFrame>
        <p:nvGraphicFramePr>
          <p:cNvPr id="5" name="表格 4">
            <a:extLst>
              <a:ext uri="{FF2B5EF4-FFF2-40B4-BE49-F238E27FC236}">
                <a16:creationId xmlns:a16="http://schemas.microsoft.com/office/drawing/2014/main" id="{5B40A758-9E77-5FDC-F40D-D2B9AA974383}"/>
              </a:ext>
            </a:extLst>
          </p:cNvPr>
          <p:cNvGraphicFramePr>
            <a:graphicFrameLocks noGrp="1"/>
          </p:cNvGraphicFramePr>
          <p:nvPr>
            <p:extLst>
              <p:ext uri="{D42A27DB-BD31-4B8C-83A1-F6EECF244321}">
                <p14:modId xmlns:p14="http://schemas.microsoft.com/office/powerpoint/2010/main" val="3723450283"/>
              </p:ext>
            </p:extLst>
          </p:nvPr>
        </p:nvGraphicFramePr>
        <p:xfrm>
          <a:off x="360948" y="1194200"/>
          <a:ext cx="11470104" cy="652888"/>
        </p:xfrm>
        <a:graphic>
          <a:graphicData uri="http://schemas.openxmlformats.org/drawingml/2006/table">
            <a:tbl>
              <a:tblPr firstRow="1" bandRow="1">
                <a:tableStyleId>{5C22544A-7EE6-4342-B048-85BDC9FD1C3A}</a:tableStyleId>
              </a:tblPr>
              <a:tblGrid>
                <a:gridCol w="2025636">
                  <a:extLst>
                    <a:ext uri="{9D8B030D-6E8A-4147-A177-3AD203B41FA5}">
                      <a16:colId xmlns:a16="http://schemas.microsoft.com/office/drawing/2014/main" val="755730097"/>
                    </a:ext>
                  </a:extLst>
                </a:gridCol>
                <a:gridCol w="9444468">
                  <a:extLst>
                    <a:ext uri="{9D8B030D-6E8A-4147-A177-3AD203B41FA5}">
                      <a16:colId xmlns:a16="http://schemas.microsoft.com/office/drawing/2014/main" val="658159684"/>
                    </a:ext>
                  </a:extLst>
                </a:gridCol>
              </a:tblGrid>
              <a:tr h="652888">
                <a:tc>
                  <a:txBody>
                    <a:bodyPr/>
                    <a:lstStyle/>
                    <a:p>
                      <a:pPr algn="ctr"/>
                      <a:r>
                        <a:rPr lang="zh-TW" altLang="en-US" sz="2400" baseline="0" dirty="0">
                          <a:solidFill>
                            <a:schemeClr val="tx1"/>
                          </a:solidFill>
                          <a:latin typeface="Calibri" panose="020F0502020204030204" pitchFamily="34" charset="0"/>
                          <a:ea typeface="Microsoft YaHei" panose="020B0503020204020204" pitchFamily="34" charset="-122"/>
                        </a:rPr>
                        <a:t>問題優先性</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zh-TW" altLang="en-US" sz="2400" b="0" baseline="0" dirty="0">
                          <a:solidFill>
                            <a:schemeClr val="tx1"/>
                          </a:solidFill>
                          <a:latin typeface="Calibri" panose="020F0502020204030204" pitchFamily="34" charset="0"/>
                          <a:ea typeface="Microsoft YaHei" panose="020B0503020204020204" pitchFamily="34" charset="-122"/>
                        </a:rPr>
                        <a:t>病人最在意的問題</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67785077"/>
                  </a:ext>
                </a:extLst>
              </a:tr>
            </a:tbl>
          </a:graphicData>
        </a:graphic>
      </p:graphicFrame>
      <p:graphicFrame>
        <p:nvGraphicFramePr>
          <p:cNvPr id="6" name="表格 5">
            <a:extLst>
              <a:ext uri="{FF2B5EF4-FFF2-40B4-BE49-F238E27FC236}">
                <a16:creationId xmlns:a16="http://schemas.microsoft.com/office/drawing/2014/main" id="{227B5542-15A0-72D3-8243-7804D8768E19}"/>
              </a:ext>
            </a:extLst>
          </p:cNvPr>
          <p:cNvGraphicFramePr>
            <a:graphicFrameLocks noGrp="1"/>
          </p:cNvGraphicFramePr>
          <p:nvPr>
            <p:extLst>
              <p:ext uri="{D42A27DB-BD31-4B8C-83A1-F6EECF244321}">
                <p14:modId xmlns:p14="http://schemas.microsoft.com/office/powerpoint/2010/main" val="2262977519"/>
              </p:ext>
            </p:extLst>
          </p:nvPr>
        </p:nvGraphicFramePr>
        <p:xfrm>
          <a:off x="360948" y="2010312"/>
          <a:ext cx="11470104" cy="1645920"/>
        </p:xfrm>
        <a:graphic>
          <a:graphicData uri="http://schemas.openxmlformats.org/drawingml/2006/table">
            <a:tbl>
              <a:tblPr firstRow="1" bandRow="1">
                <a:tableStyleId>{5C22544A-7EE6-4342-B048-85BDC9FD1C3A}</a:tableStyleId>
              </a:tblPr>
              <a:tblGrid>
                <a:gridCol w="7813788">
                  <a:extLst>
                    <a:ext uri="{9D8B030D-6E8A-4147-A177-3AD203B41FA5}">
                      <a16:colId xmlns:a16="http://schemas.microsoft.com/office/drawing/2014/main" val="658159684"/>
                    </a:ext>
                  </a:extLst>
                </a:gridCol>
                <a:gridCol w="1828800">
                  <a:extLst>
                    <a:ext uri="{9D8B030D-6E8A-4147-A177-3AD203B41FA5}">
                      <a16:colId xmlns:a16="http://schemas.microsoft.com/office/drawing/2014/main" val="1516206601"/>
                    </a:ext>
                  </a:extLst>
                </a:gridCol>
                <a:gridCol w="1827516">
                  <a:extLst>
                    <a:ext uri="{9D8B030D-6E8A-4147-A177-3AD203B41FA5}">
                      <a16:colId xmlns:a16="http://schemas.microsoft.com/office/drawing/2014/main" val="624684549"/>
                    </a:ext>
                  </a:extLst>
                </a:gridCol>
              </a:tblGrid>
              <a:tr h="411480">
                <a:tc>
                  <a:txBody>
                    <a:bodyPr/>
                    <a:lstStyle/>
                    <a:p>
                      <a:pPr marL="0" algn="l" defTabSz="914400" rtl="0" eaLnBrk="1" latinLnBrk="0" hangingPunct="1"/>
                      <a:r>
                        <a:rPr lang="zh-TW" altLang="en-US" sz="2400" b="1" kern="1200" baseline="0" dirty="0">
                          <a:solidFill>
                            <a:schemeClr val="tx1"/>
                          </a:solidFill>
                          <a:latin typeface="Calibri" panose="020F0502020204030204" pitchFamily="34" charset="0"/>
                          <a:ea typeface="Microsoft YaHei" panose="020B0503020204020204" pitchFamily="34" charset="-122"/>
                          <a:cs typeface="+mn-cs"/>
                        </a:rPr>
                        <a:t>利益或風險效果</a:t>
                      </a: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r>
                        <a:rPr lang="zh-TW" altLang="en-US" sz="2400" b="1" kern="1200" baseline="0" dirty="0">
                          <a:solidFill>
                            <a:schemeClr val="tx1"/>
                          </a:solidFill>
                          <a:latin typeface="Calibri" panose="020F0502020204030204" pitchFamily="34" charset="0"/>
                          <a:ea typeface="Microsoft YaHei" panose="020B0503020204020204" pitchFamily="34" charset="-122"/>
                          <a:cs typeface="+mn-cs"/>
                        </a:rPr>
                        <a:t>證據品質</a:t>
                      </a: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r>
                        <a:rPr lang="zh-TW" altLang="en-US" sz="2400" b="1" kern="1200" baseline="0" dirty="0">
                          <a:solidFill>
                            <a:schemeClr val="tx1"/>
                          </a:solidFill>
                          <a:latin typeface="Calibri" panose="020F0502020204030204" pitchFamily="34" charset="0"/>
                          <a:ea typeface="Microsoft YaHei" panose="020B0503020204020204" pitchFamily="34" charset="-122"/>
                          <a:cs typeface="+mn-cs"/>
                        </a:rPr>
                        <a:t>重要性</a:t>
                      </a: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67785077"/>
                  </a:ext>
                </a:extLst>
              </a:tr>
              <a:tr h="365760">
                <a:tc>
                  <a:txBody>
                    <a:bodyPr/>
                    <a:lstStyle/>
                    <a:p>
                      <a:pPr marL="0" algn="l" defTabSz="914400" rtl="0" eaLnBrk="1" latinLnBrk="0" hangingPunct="1"/>
                      <a:endParaRPr lang="zh-TW" altLang="en-US" sz="2000" b="0" kern="1200" baseline="0" dirty="0">
                        <a:solidFill>
                          <a:schemeClr val="tx1"/>
                        </a:solidFill>
                        <a:latin typeface="Calibri" panose="020F0502020204030204" pitchFamily="34" charset="0"/>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endParaRPr lang="zh-TW" altLang="en-US" sz="2000" b="0" kern="1200" baseline="0" dirty="0">
                        <a:solidFill>
                          <a:schemeClr val="tx1"/>
                        </a:solidFill>
                        <a:latin typeface="Calibri" panose="020F0502020204030204" pitchFamily="34" charset="0"/>
                        <a:ea typeface="Microsoft YaHei" panose="020B0503020204020204" pitchFamily="34" charset="-122"/>
                        <a:cs typeface="+mn-cs"/>
                      </a:endParaRP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endParaRPr lang="zh-TW" altLang="en-US" sz="2000" b="0" kern="1200" baseline="0" dirty="0">
                        <a:solidFill>
                          <a:schemeClr val="tx1"/>
                        </a:solidFill>
                        <a:latin typeface="Calibri" panose="020F0502020204030204" pitchFamily="34" charset="0"/>
                        <a:ea typeface="Microsoft YaHei" panose="020B0503020204020204" pitchFamily="34" charset="-122"/>
                        <a:cs typeface="+mn-cs"/>
                      </a:endParaRP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87256912"/>
                  </a:ext>
                </a:extLst>
              </a:tr>
              <a:tr h="381000">
                <a:tc>
                  <a:txBody>
                    <a:bodyPr/>
                    <a:lstStyle/>
                    <a:p>
                      <a:pPr marL="0" algn="l" defTabSz="914400" rtl="0" eaLnBrk="1" latinLnBrk="0" hangingPunct="1"/>
                      <a:endParaRPr lang="zh-TW" altLang="en-US" sz="2000" b="0" kern="1200" baseline="0" dirty="0">
                        <a:solidFill>
                          <a:schemeClr val="tx1"/>
                        </a:solidFill>
                        <a:latin typeface="Calibri" panose="020F0502020204030204" pitchFamily="34" charset="0"/>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endParaRPr lang="zh-TW" altLang="en-US" sz="2000" b="0" kern="1200" baseline="0" dirty="0">
                        <a:solidFill>
                          <a:schemeClr val="tx1"/>
                        </a:solidFill>
                        <a:latin typeface="Calibri" panose="020F0502020204030204" pitchFamily="34" charset="0"/>
                        <a:ea typeface="Microsoft YaHei" panose="020B0503020204020204" pitchFamily="34" charset="-122"/>
                        <a:cs typeface="+mn-cs"/>
                      </a:endParaRP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endParaRPr lang="zh-TW" altLang="en-US" sz="2000" b="0" kern="1200" baseline="0">
                        <a:solidFill>
                          <a:schemeClr val="tx1"/>
                        </a:solidFill>
                        <a:latin typeface="Calibri" panose="020F0502020204030204" pitchFamily="34" charset="0"/>
                        <a:ea typeface="Microsoft YaHei" panose="020B0503020204020204" pitchFamily="34" charset="-122"/>
                        <a:cs typeface="+mn-cs"/>
                      </a:endParaRP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06805645"/>
                  </a:ext>
                </a:extLst>
              </a:tr>
              <a:tr h="288378">
                <a:tc>
                  <a:txBody>
                    <a:bodyPr/>
                    <a:lstStyle/>
                    <a:p>
                      <a:pPr marL="0" algn="l" defTabSz="914400" rtl="0" eaLnBrk="1" latinLnBrk="0" hangingPunct="1"/>
                      <a:endParaRPr lang="zh-TW" altLang="en-US" sz="2000" b="0" kern="1200" baseline="0" dirty="0">
                        <a:solidFill>
                          <a:schemeClr val="tx1"/>
                        </a:solidFill>
                        <a:latin typeface="Calibri" panose="020F0502020204030204" pitchFamily="34" charset="0"/>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endParaRPr lang="zh-TW" altLang="en-US" sz="2000" b="0" kern="1200" baseline="0" dirty="0">
                        <a:solidFill>
                          <a:schemeClr val="tx1"/>
                        </a:solidFill>
                        <a:latin typeface="Calibri" panose="020F0502020204030204" pitchFamily="34" charset="0"/>
                        <a:ea typeface="Microsoft YaHei" panose="020B0503020204020204" pitchFamily="34" charset="-122"/>
                        <a:cs typeface="+mn-cs"/>
                      </a:endParaRP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endParaRPr lang="zh-TW" altLang="en-US" sz="2000" b="0" kern="1200" baseline="0" dirty="0">
                        <a:solidFill>
                          <a:schemeClr val="tx1"/>
                        </a:solidFill>
                        <a:latin typeface="Calibri" panose="020F0502020204030204" pitchFamily="34" charset="0"/>
                        <a:ea typeface="Microsoft YaHei" panose="020B0503020204020204" pitchFamily="34" charset="-122"/>
                        <a:cs typeface="+mn-cs"/>
                      </a:endParaRP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71172879"/>
                  </a:ext>
                </a:extLst>
              </a:tr>
            </a:tbl>
          </a:graphicData>
        </a:graphic>
      </p:graphicFrame>
      <p:graphicFrame>
        <p:nvGraphicFramePr>
          <p:cNvPr id="7" name="表格 6">
            <a:extLst>
              <a:ext uri="{FF2B5EF4-FFF2-40B4-BE49-F238E27FC236}">
                <a16:creationId xmlns:a16="http://schemas.microsoft.com/office/drawing/2014/main" id="{FAF3CF52-F61F-5187-E124-74FEC5A6FF5D}"/>
              </a:ext>
            </a:extLst>
          </p:cNvPr>
          <p:cNvGraphicFramePr>
            <a:graphicFrameLocks noGrp="1"/>
          </p:cNvGraphicFramePr>
          <p:nvPr>
            <p:extLst>
              <p:ext uri="{D42A27DB-BD31-4B8C-83A1-F6EECF244321}">
                <p14:modId xmlns:p14="http://schemas.microsoft.com/office/powerpoint/2010/main" val="987028900"/>
              </p:ext>
            </p:extLst>
          </p:nvPr>
        </p:nvGraphicFramePr>
        <p:xfrm>
          <a:off x="360948" y="3810312"/>
          <a:ext cx="11470104" cy="1502352"/>
        </p:xfrm>
        <a:graphic>
          <a:graphicData uri="http://schemas.openxmlformats.org/drawingml/2006/table">
            <a:tbl>
              <a:tblPr firstRow="1" bandRow="1">
                <a:tableStyleId>{5C22544A-7EE6-4342-B048-85BDC9FD1C3A}</a:tableStyleId>
              </a:tblPr>
              <a:tblGrid>
                <a:gridCol w="2867526">
                  <a:extLst>
                    <a:ext uri="{9D8B030D-6E8A-4147-A177-3AD203B41FA5}">
                      <a16:colId xmlns:a16="http://schemas.microsoft.com/office/drawing/2014/main" val="755730097"/>
                    </a:ext>
                  </a:extLst>
                </a:gridCol>
                <a:gridCol w="2867526">
                  <a:extLst>
                    <a:ext uri="{9D8B030D-6E8A-4147-A177-3AD203B41FA5}">
                      <a16:colId xmlns:a16="http://schemas.microsoft.com/office/drawing/2014/main" val="658159684"/>
                    </a:ext>
                  </a:extLst>
                </a:gridCol>
                <a:gridCol w="2867526">
                  <a:extLst>
                    <a:ext uri="{9D8B030D-6E8A-4147-A177-3AD203B41FA5}">
                      <a16:colId xmlns:a16="http://schemas.microsoft.com/office/drawing/2014/main" val="1516206601"/>
                    </a:ext>
                  </a:extLst>
                </a:gridCol>
                <a:gridCol w="2867526">
                  <a:extLst>
                    <a:ext uri="{9D8B030D-6E8A-4147-A177-3AD203B41FA5}">
                      <a16:colId xmlns:a16="http://schemas.microsoft.com/office/drawing/2014/main" val="624684549"/>
                    </a:ext>
                  </a:extLst>
                </a:gridCol>
              </a:tblGrid>
              <a:tr h="478224">
                <a:tc>
                  <a:txBody>
                    <a:bodyPr/>
                    <a:lstStyle/>
                    <a:p>
                      <a:pPr algn="ctr"/>
                      <a:r>
                        <a:rPr lang="zh-TW" altLang="en-US" sz="2400" baseline="0" dirty="0">
                          <a:solidFill>
                            <a:schemeClr val="tx1"/>
                          </a:solidFill>
                          <a:latin typeface="Calibri" panose="020F0502020204030204" pitchFamily="34" charset="0"/>
                          <a:ea typeface="Microsoft YaHei" panose="020B0503020204020204" pitchFamily="34" charset="-122"/>
                        </a:rPr>
                        <a:t>利弊權衡</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latinLnBrk="0" hangingPunct="1"/>
                      <a:r>
                        <a:rPr lang="zh-TW" altLang="en-US" sz="2400" b="1" kern="1200" baseline="0" dirty="0">
                          <a:solidFill>
                            <a:schemeClr val="tx1"/>
                          </a:solidFill>
                          <a:latin typeface="Calibri" panose="020F0502020204030204" pitchFamily="34" charset="0"/>
                          <a:ea typeface="Microsoft YaHei" panose="020B0503020204020204" pitchFamily="34" charset="-122"/>
                          <a:cs typeface="+mn-cs"/>
                        </a:rPr>
                        <a:t>成本效益</a:t>
                      </a: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latinLnBrk="0" hangingPunct="1"/>
                      <a:r>
                        <a:rPr lang="zh-TW" altLang="en-US" sz="2400" b="1" kern="1200" baseline="0" dirty="0">
                          <a:solidFill>
                            <a:schemeClr val="tx1"/>
                          </a:solidFill>
                          <a:latin typeface="Calibri" panose="020F0502020204030204" pitchFamily="34" charset="0"/>
                          <a:ea typeface="Microsoft YaHei" panose="020B0503020204020204" pitchFamily="34" charset="-122"/>
                          <a:cs typeface="+mn-cs"/>
                        </a:rPr>
                        <a:t>可接受性</a:t>
                      </a: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latinLnBrk="0" hangingPunct="1"/>
                      <a:r>
                        <a:rPr lang="zh-TW" altLang="en-US" sz="2400" b="1" kern="1200" baseline="0" dirty="0">
                          <a:solidFill>
                            <a:schemeClr val="tx1"/>
                          </a:solidFill>
                          <a:latin typeface="Calibri" panose="020F0502020204030204" pitchFamily="34" charset="0"/>
                          <a:ea typeface="Microsoft YaHei" panose="020B0503020204020204" pitchFamily="34" charset="-122"/>
                          <a:cs typeface="+mn-cs"/>
                        </a:rPr>
                        <a:t>可行性</a:t>
                      </a: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67785077"/>
                  </a:ext>
                </a:extLst>
              </a:tr>
              <a:tr h="1024128">
                <a:tc>
                  <a:txBody>
                    <a:bodyPr/>
                    <a:lstStyle/>
                    <a:p>
                      <a:r>
                        <a:rPr lang="zh-TW" altLang="en-US" sz="2400" baseline="0" dirty="0">
                          <a:solidFill>
                            <a:schemeClr val="tx1"/>
                          </a:solidFill>
                          <a:latin typeface="Calibri" panose="020F0502020204030204" pitchFamily="34" charset="0"/>
                          <a:ea typeface="Microsoft YaHei" panose="020B0503020204020204" pitchFamily="34" charset="-122"/>
                        </a:rPr>
                        <a:t>利 </a:t>
                      </a:r>
                      <a:r>
                        <a:rPr lang="en-US" altLang="zh-TW" sz="2400" baseline="0" dirty="0">
                          <a:solidFill>
                            <a:schemeClr val="tx1"/>
                          </a:solidFill>
                          <a:latin typeface="Calibri" panose="020F0502020204030204" pitchFamily="34" charset="0"/>
                          <a:ea typeface="Microsoft YaHei" panose="020B0503020204020204" pitchFamily="34" charset="-122"/>
                        </a:rPr>
                        <a:t>&gt;</a:t>
                      </a:r>
                      <a:r>
                        <a:rPr lang="zh-TW" altLang="en-US" sz="2400" baseline="0" dirty="0">
                          <a:solidFill>
                            <a:schemeClr val="tx1"/>
                          </a:solidFill>
                          <a:latin typeface="Calibri" panose="020F0502020204030204" pitchFamily="34" charset="0"/>
                          <a:ea typeface="Microsoft YaHei" panose="020B0503020204020204" pitchFamily="34" charset="-122"/>
                        </a:rPr>
                        <a:t> 弊</a:t>
                      </a: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TW" altLang="en-US" sz="2400" baseline="0" dirty="0">
                        <a:solidFill>
                          <a:schemeClr val="tx1"/>
                        </a:solidFill>
                        <a:latin typeface="Calibri" panose="020F0502020204030204" pitchFamily="34" charset="0"/>
                        <a:ea typeface="Microsoft YaHei" panose="020B0503020204020204" pitchFamily="34" charset="-122"/>
                      </a:endParaRP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TW" altLang="en-US" sz="2400" baseline="0" dirty="0">
                        <a:solidFill>
                          <a:schemeClr val="tx1"/>
                        </a:solidFill>
                        <a:latin typeface="Calibri" panose="020F0502020204030204" pitchFamily="34" charset="0"/>
                        <a:ea typeface="Microsoft YaHei" panose="020B0503020204020204" pitchFamily="34" charset="-122"/>
                      </a:endParaRP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TW" altLang="en-US" sz="2400" baseline="0" dirty="0">
                        <a:solidFill>
                          <a:schemeClr val="tx1"/>
                        </a:solidFill>
                        <a:latin typeface="Calibri" panose="020F0502020204030204" pitchFamily="34" charset="0"/>
                        <a:ea typeface="Microsoft YaHei" panose="020B0503020204020204" pitchFamily="34" charset="-122"/>
                      </a:endParaRP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87256912"/>
                  </a:ext>
                </a:extLst>
              </a:tr>
            </a:tbl>
          </a:graphicData>
        </a:graphic>
      </p:graphicFrame>
      <p:sp>
        <p:nvSpPr>
          <p:cNvPr id="9" name="文字方塊 8">
            <a:extLst>
              <a:ext uri="{FF2B5EF4-FFF2-40B4-BE49-F238E27FC236}">
                <a16:creationId xmlns:a16="http://schemas.microsoft.com/office/drawing/2014/main" id="{A945B435-0A35-341F-84CE-12F089B960EC}"/>
              </a:ext>
            </a:extLst>
          </p:cNvPr>
          <p:cNvSpPr txBox="1"/>
          <p:nvPr/>
        </p:nvSpPr>
        <p:spPr>
          <a:xfrm>
            <a:off x="3165231" y="5615970"/>
            <a:ext cx="5879684" cy="923330"/>
          </a:xfrm>
          <a:prstGeom prst="rect">
            <a:avLst/>
          </a:prstGeom>
          <a:noFill/>
        </p:spPr>
        <p:txBody>
          <a:bodyPr wrap="square" rtlCol="0">
            <a:spAutoFit/>
          </a:bodyPr>
          <a:lstStyle>
            <a:defPPr>
              <a:defRPr lang="zh-TW"/>
            </a:defPPr>
            <a:lvl1pPr>
              <a:defRPr sz="4800" b="1">
                <a:latin typeface="Microsoft YaHei" panose="020B0503020204020204" pitchFamily="34" charset="-122"/>
                <a:ea typeface="Microsoft YaHei" panose="020B0503020204020204" pitchFamily="34" charset="-122"/>
              </a:defRPr>
            </a:lvl1pPr>
          </a:lstStyle>
          <a:p>
            <a:pPr algn="ctr"/>
            <a:r>
              <a:rPr lang="zh-TW" altLang="en-US" sz="5400" dirty="0">
                <a:latin typeface="Calibri" panose="020F0502020204030204" pitchFamily="34" charset="0"/>
              </a:rPr>
              <a:t>強</a:t>
            </a:r>
            <a:r>
              <a:rPr lang="en-US" altLang="zh-TW" sz="5400" dirty="0">
                <a:latin typeface="Calibri" panose="020F0502020204030204" pitchFamily="34" charset="0"/>
              </a:rPr>
              <a:t>/</a:t>
            </a:r>
            <a:r>
              <a:rPr lang="zh-TW" altLang="en-US" sz="5400" dirty="0">
                <a:latin typeface="Calibri" panose="020F0502020204030204" pitchFamily="34" charset="0"/>
              </a:rPr>
              <a:t>有條件  建議</a:t>
            </a:r>
            <a:endParaRPr lang="en-US" altLang="zh-TW" sz="5400" dirty="0">
              <a:latin typeface="Calibri" panose="020F0502020204030204" pitchFamily="34" charset="0"/>
            </a:endParaRPr>
          </a:p>
        </p:txBody>
      </p:sp>
    </p:spTree>
    <p:extLst>
      <p:ext uri="{BB962C8B-B14F-4D97-AF65-F5344CB8AC3E}">
        <p14:creationId xmlns:p14="http://schemas.microsoft.com/office/powerpoint/2010/main" val="2398843643"/>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CDB14BCB-5FAD-D77C-E37F-D1534CF02EA7}"/>
              </a:ext>
            </a:extLst>
          </p:cNvPr>
          <p:cNvSpPr/>
          <p:nvPr/>
        </p:nvSpPr>
        <p:spPr>
          <a:xfrm>
            <a:off x="0" y="0"/>
            <a:ext cx="12192000" cy="100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schemeClr val="bg1"/>
                </a:solidFill>
                <a:latin typeface="Microsoft YaHei" panose="020B0503020204020204" pitchFamily="34" charset="-122"/>
                <a:ea typeface="Microsoft YaHei" panose="020B0503020204020204" pitchFamily="34" charset="-122"/>
              </a:rPr>
              <a:t>團隊給病人的建議</a:t>
            </a:r>
            <a:endParaRPr lang="en-US" altLang="zh-TW" sz="4000" b="1" dirty="0">
              <a:solidFill>
                <a:schemeClr val="bg1"/>
              </a:solidFill>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1577860044"/>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lumMod val="40000"/>
            <a:lumOff val="60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4049</TotalTime>
  <Words>2209</Words>
  <Application>Microsoft Office PowerPoint</Application>
  <PresentationFormat>寬螢幕</PresentationFormat>
  <Paragraphs>396</Paragraphs>
  <Slides>42</Slides>
  <Notes>0</Notes>
  <HiddenSlides>0</HiddenSlides>
  <MMClips>0</MMClips>
  <ScaleCrop>false</ScaleCrop>
  <HeadingPairs>
    <vt:vector size="6" baseType="variant">
      <vt:variant>
        <vt:lpstr>使用字型</vt:lpstr>
      </vt:variant>
      <vt:variant>
        <vt:i4>8</vt:i4>
      </vt:variant>
      <vt:variant>
        <vt:lpstr>佈景主題</vt:lpstr>
      </vt:variant>
      <vt:variant>
        <vt:i4>1</vt:i4>
      </vt:variant>
      <vt:variant>
        <vt:lpstr>投影片標題</vt:lpstr>
      </vt:variant>
      <vt:variant>
        <vt:i4>42</vt:i4>
      </vt:variant>
    </vt:vector>
  </HeadingPairs>
  <TitlesOfParts>
    <vt:vector size="51" baseType="lpstr">
      <vt:lpstr>Microsoft YaHei</vt:lpstr>
      <vt:lpstr>Microsoft JhengHei</vt:lpstr>
      <vt:lpstr>新細明體</vt:lpstr>
      <vt:lpstr>Arial</vt:lpstr>
      <vt:lpstr>Calibri</vt:lpstr>
      <vt:lpstr>Calibri Light</vt:lpstr>
      <vt:lpstr>Wingdings</vt:lpstr>
      <vt:lpstr>Wingdings 3</vt:lpstr>
      <vt:lpstr>Office 佈景主題</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新光醫院</dc:creator>
  <cp:lastModifiedBy>新光醫院</cp:lastModifiedBy>
  <cp:revision>199</cp:revision>
  <dcterms:created xsi:type="dcterms:W3CDTF">2023-09-25T01:51:09Z</dcterms:created>
  <dcterms:modified xsi:type="dcterms:W3CDTF">2026-03-25T05:14:52Z</dcterms:modified>
</cp:coreProperties>
</file>